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947" r:id="rId2"/>
    <p:sldId id="397" r:id="rId3"/>
    <p:sldId id="395" r:id="rId4"/>
    <p:sldId id="368" r:id="rId5"/>
    <p:sldId id="314" r:id="rId6"/>
    <p:sldId id="390" r:id="rId7"/>
    <p:sldId id="379" r:id="rId8"/>
    <p:sldId id="398" r:id="rId9"/>
    <p:sldId id="375" r:id="rId10"/>
    <p:sldId id="369" r:id="rId11"/>
    <p:sldId id="385" r:id="rId12"/>
    <p:sldId id="334" r:id="rId13"/>
    <p:sldId id="329" r:id="rId14"/>
    <p:sldId id="328" r:id="rId15"/>
    <p:sldId id="370" r:id="rId16"/>
    <p:sldId id="944" r:id="rId17"/>
    <p:sldId id="371" r:id="rId18"/>
    <p:sldId id="333" r:id="rId19"/>
    <p:sldId id="360" r:id="rId20"/>
    <p:sldId id="256" r:id="rId21"/>
    <p:sldId id="258" r:id="rId22"/>
    <p:sldId id="261" r:id="rId23"/>
    <p:sldId id="262" r:id="rId24"/>
    <p:sldId id="265" r:id="rId25"/>
    <p:sldId id="257" r:id="rId26"/>
    <p:sldId id="263" r:id="rId27"/>
    <p:sldId id="264" r:id="rId28"/>
    <p:sldId id="266" r:id="rId29"/>
    <p:sldId id="267" r:id="rId30"/>
    <p:sldId id="269" r:id="rId31"/>
    <p:sldId id="268" r:id="rId32"/>
    <p:sldId id="945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3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52FF51-2F61-4E16-899E-CCA96579BF61}" type="doc">
      <dgm:prSet loTypeId="urn:microsoft.com/office/officeart/2005/8/layout/hProcess11" loCatId="process" qsTypeId="urn:microsoft.com/office/officeart/2005/8/quickstyle/simple1" qsCatId="simple" csTypeId="urn:microsoft.com/office/officeart/2005/8/colors/accent2_2" csCatId="accent2" phldr="1"/>
      <dgm:spPr/>
    </dgm:pt>
    <dgm:pt modelId="{0DD0C700-001B-402A-8E24-B01074B960EF}">
      <dgm:prSet phldrT="[Tekst]"/>
      <dgm:spPr/>
      <dgm:t>
        <a:bodyPr/>
        <a:lstStyle/>
        <a:p>
          <a:r>
            <a:rPr lang="nl-NL" b="1" dirty="0"/>
            <a:t>2017</a:t>
          </a:r>
        </a:p>
        <a:p>
          <a:r>
            <a:rPr lang="nl-NL" dirty="0"/>
            <a:t>Ondernemingsstrategie</a:t>
          </a:r>
        </a:p>
      </dgm:t>
    </dgm:pt>
    <dgm:pt modelId="{7E003F6B-ED75-4B39-B15B-923F9D755E4A}" type="parTrans" cxnId="{FAD88D46-7C24-4AAE-8F9A-071D8C6D8048}">
      <dgm:prSet/>
      <dgm:spPr/>
      <dgm:t>
        <a:bodyPr/>
        <a:lstStyle/>
        <a:p>
          <a:endParaRPr lang="nl-NL"/>
        </a:p>
      </dgm:t>
    </dgm:pt>
    <dgm:pt modelId="{1B48163E-D431-4F3F-AF4A-736B8DF1E4EA}" type="sibTrans" cxnId="{FAD88D46-7C24-4AAE-8F9A-071D8C6D8048}">
      <dgm:prSet/>
      <dgm:spPr/>
      <dgm:t>
        <a:bodyPr/>
        <a:lstStyle/>
        <a:p>
          <a:endParaRPr lang="nl-NL"/>
        </a:p>
      </dgm:t>
    </dgm:pt>
    <dgm:pt modelId="{F07AD8A6-A5F5-4978-86F8-AB443224ABBF}">
      <dgm:prSet phldrT="[Tekst]"/>
      <dgm:spPr/>
      <dgm:t>
        <a:bodyPr/>
        <a:lstStyle/>
        <a:p>
          <a:r>
            <a:rPr lang="nl-NL" dirty="0"/>
            <a:t>Duurzaamheidsprogramma</a:t>
          </a:r>
        </a:p>
        <a:p>
          <a:r>
            <a:rPr lang="nl-NL" b="1" dirty="0"/>
            <a:t>2018</a:t>
          </a:r>
        </a:p>
      </dgm:t>
    </dgm:pt>
    <dgm:pt modelId="{D0F13843-2B6D-4986-9D66-9F203F463F00}" type="parTrans" cxnId="{42D132EF-2F38-4AE0-9425-A8E249E7257F}">
      <dgm:prSet/>
      <dgm:spPr/>
      <dgm:t>
        <a:bodyPr/>
        <a:lstStyle/>
        <a:p>
          <a:endParaRPr lang="nl-NL"/>
        </a:p>
      </dgm:t>
    </dgm:pt>
    <dgm:pt modelId="{091272B9-1E7B-4888-98E8-1C6395EB6BE2}" type="sibTrans" cxnId="{42D132EF-2F38-4AE0-9425-A8E249E7257F}">
      <dgm:prSet/>
      <dgm:spPr/>
      <dgm:t>
        <a:bodyPr/>
        <a:lstStyle/>
        <a:p>
          <a:endParaRPr lang="nl-NL"/>
        </a:p>
      </dgm:t>
    </dgm:pt>
    <dgm:pt modelId="{05BE14DA-9101-4C52-8714-02E25FAFFA3C}">
      <dgm:prSet phldrT="[Tekst]"/>
      <dgm:spPr/>
      <dgm:t>
        <a:bodyPr/>
        <a:lstStyle/>
        <a:p>
          <a:r>
            <a:rPr lang="nl-NL" b="1" dirty="0"/>
            <a:t>2019</a:t>
          </a:r>
        </a:p>
        <a:p>
          <a:r>
            <a:rPr lang="nl-NL" dirty="0"/>
            <a:t>Start 1</a:t>
          </a:r>
          <a:r>
            <a:rPr lang="nl-NL" baseline="30000" dirty="0"/>
            <a:t>e</a:t>
          </a:r>
          <a:r>
            <a:rPr lang="nl-NL" dirty="0"/>
            <a:t> renovaties</a:t>
          </a:r>
        </a:p>
      </dgm:t>
    </dgm:pt>
    <dgm:pt modelId="{22B0CDE8-4EF5-4947-A019-225BB01FF503}" type="parTrans" cxnId="{9AF6B1C8-5111-4FA4-857F-949B2EF7AAE0}">
      <dgm:prSet/>
      <dgm:spPr/>
      <dgm:t>
        <a:bodyPr/>
        <a:lstStyle/>
        <a:p>
          <a:endParaRPr lang="nl-NL"/>
        </a:p>
      </dgm:t>
    </dgm:pt>
    <dgm:pt modelId="{96F732E1-F170-46CA-B52C-65FC79673001}" type="sibTrans" cxnId="{9AF6B1C8-5111-4FA4-857F-949B2EF7AAE0}">
      <dgm:prSet/>
      <dgm:spPr/>
      <dgm:t>
        <a:bodyPr/>
        <a:lstStyle/>
        <a:p>
          <a:endParaRPr lang="nl-NL"/>
        </a:p>
      </dgm:t>
    </dgm:pt>
    <dgm:pt modelId="{794320D0-88F3-4487-A053-848DBCC458CC}" type="pres">
      <dgm:prSet presAssocID="{9352FF51-2F61-4E16-899E-CCA96579BF61}" presName="Name0" presStyleCnt="0">
        <dgm:presLayoutVars>
          <dgm:dir/>
          <dgm:resizeHandles val="exact"/>
        </dgm:presLayoutVars>
      </dgm:prSet>
      <dgm:spPr/>
    </dgm:pt>
    <dgm:pt modelId="{7415EEAC-707E-405D-810B-E393E05976E3}" type="pres">
      <dgm:prSet presAssocID="{9352FF51-2F61-4E16-899E-CCA96579BF61}" presName="arrow" presStyleLbl="bgShp" presStyleIdx="0" presStyleCnt="1"/>
      <dgm:spPr>
        <a:solidFill>
          <a:schemeClr val="tx2">
            <a:lumMod val="20000"/>
            <a:lumOff val="80000"/>
          </a:schemeClr>
        </a:solidFill>
      </dgm:spPr>
    </dgm:pt>
    <dgm:pt modelId="{CD8AAA9F-54D3-4E09-989E-5F24DAED093F}" type="pres">
      <dgm:prSet presAssocID="{9352FF51-2F61-4E16-899E-CCA96579BF61}" presName="points" presStyleCnt="0"/>
      <dgm:spPr/>
    </dgm:pt>
    <dgm:pt modelId="{FBFD1667-04F4-48D7-9FB2-33AC7CE89DF5}" type="pres">
      <dgm:prSet presAssocID="{0DD0C700-001B-402A-8E24-B01074B960EF}" presName="compositeA" presStyleCnt="0"/>
      <dgm:spPr/>
    </dgm:pt>
    <dgm:pt modelId="{0C159D9D-44CC-49E2-891B-E69C2A6E3DE2}" type="pres">
      <dgm:prSet presAssocID="{0DD0C700-001B-402A-8E24-B01074B960EF}" presName="textA" presStyleLbl="revTx" presStyleIdx="0" presStyleCnt="3">
        <dgm:presLayoutVars>
          <dgm:bulletEnabled val="1"/>
        </dgm:presLayoutVars>
      </dgm:prSet>
      <dgm:spPr/>
    </dgm:pt>
    <dgm:pt modelId="{C5F32B3B-8915-42F6-93DF-3996ED0F9F8A}" type="pres">
      <dgm:prSet presAssocID="{0DD0C700-001B-402A-8E24-B01074B960EF}" presName="circleA" presStyleLbl="node1" presStyleIdx="0" presStyleCnt="3"/>
      <dgm:spPr>
        <a:solidFill>
          <a:schemeClr val="tx2"/>
        </a:solidFill>
      </dgm:spPr>
    </dgm:pt>
    <dgm:pt modelId="{A1805629-6DF6-4CDF-946F-6E61A2ED4577}" type="pres">
      <dgm:prSet presAssocID="{0DD0C700-001B-402A-8E24-B01074B960EF}" presName="spaceA" presStyleCnt="0"/>
      <dgm:spPr/>
    </dgm:pt>
    <dgm:pt modelId="{4578E42F-1BA8-4F8A-94BE-05454E5A2EE6}" type="pres">
      <dgm:prSet presAssocID="{1B48163E-D431-4F3F-AF4A-736B8DF1E4EA}" presName="space" presStyleCnt="0"/>
      <dgm:spPr/>
    </dgm:pt>
    <dgm:pt modelId="{9723C52A-ED32-4E78-8296-418C90B6BB68}" type="pres">
      <dgm:prSet presAssocID="{F07AD8A6-A5F5-4978-86F8-AB443224ABBF}" presName="compositeB" presStyleCnt="0"/>
      <dgm:spPr/>
    </dgm:pt>
    <dgm:pt modelId="{F73E3908-0E4A-4584-98CA-B2C69EA24F44}" type="pres">
      <dgm:prSet presAssocID="{F07AD8A6-A5F5-4978-86F8-AB443224ABBF}" presName="textB" presStyleLbl="revTx" presStyleIdx="1" presStyleCnt="3">
        <dgm:presLayoutVars>
          <dgm:bulletEnabled val="1"/>
        </dgm:presLayoutVars>
      </dgm:prSet>
      <dgm:spPr/>
    </dgm:pt>
    <dgm:pt modelId="{D032C5C7-5531-4DA1-9559-8C94D4840CA0}" type="pres">
      <dgm:prSet presAssocID="{F07AD8A6-A5F5-4978-86F8-AB443224ABBF}" presName="circleB" presStyleLbl="node1" presStyleIdx="1" presStyleCnt="3"/>
      <dgm:spPr>
        <a:solidFill>
          <a:schemeClr val="tx2"/>
        </a:solidFill>
      </dgm:spPr>
    </dgm:pt>
    <dgm:pt modelId="{6438AEC6-45D2-49E1-AB34-5B459F88984B}" type="pres">
      <dgm:prSet presAssocID="{F07AD8A6-A5F5-4978-86F8-AB443224ABBF}" presName="spaceB" presStyleCnt="0"/>
      <dgm:spPr/>
    </dgm:pt>
    <dgm:pt modelId="{1ABE708E-00D9-4D40-8FB4-41CC10F2CC14}" type="pres">
      <dgm:prSet presAssocID="{091272B9-1E7B-4888-98E8-1C6395EB6BE2}" presName="space" presStyleCnt="0"/>
      <dgm:spPr/>
    </dgm:pt>
    <dgm:pt modelId="{00747626-358D-49AF-9569-D50904D7DA71}" type="pres">
      <dgm:prSet presAssocID="{05BE14DA-9101-4C52-8714-02E25FAFFA3C}" presName="compositeA" presStyleCnt="0"/>
      <dgm:spPr/>
    </dgm:pt>
    <dgm:pt modelId="{07D7AD04-E387-43CC-BD0B-A1549A0F6785}" type="pres">
      <dgm:prSet presAssocID="{05BE14DA-9101-4C52-8714-02E25FAFFA3C}" presName="textA" presStyleLbl="revTx" presStyleIdx="2" presStyleCnt="3">
        <dgm:presLayoutVars>
          <dgm:bulletEnabled val="1"/>
        </dgm:presLayoutVars>
      </dgm:prSet>
      <dgm:spPr/>
    </dgm:pt>
    <dgm:pt modelId="{8F93CD35-4681-4B25-88C2-28E2B9AB7286}" type="pres">
      <dgm:prSet presAssocID="{05BE14DA-9101-4C52-8714-02E25FAFFA3C}" presName="circleA" presStyleLbl="node1" presStyleIdx="2" presStyleCnt="3"/>
      <dgm:spPr>
        <a:solidFill>
          <a:schemeClr val="tx2"/>
        </a:solidFill>
      </dgm:spPr>
    </dgm:pt>
    <dgm:pt modelId="{FBA32CE7-8809-4ABE-800B-68B35387BBA1}" type="pres">
      <dgm:prSet presAssocID="{05BE14DA-9101-4C52-8714-02E25FAFFA3C}" presName="spaceA" presStyleCnt="0"/>
      <dgm:spPr/>
    </dgm:pt>
  </dgm:ptLst>
  <dgm:cxnLst>
    <dgm:cxn modelId="{FAD88D46-7C24-4AAE-8F9A-071D8C6D8048}" srcId="{9352FF51-2F61-4E16-899E-CCA96579BF61}" destId="{0DD0C700-001B-402A-8E24-B01074B960EF}" srcOrd="0" destOrd="0" parTransId="{7E003F6B-ED75-4B39-B15B-923F9D755E4A}" sibTransId="{1B48163E-D431-4F3F-AF4A-736B8DF1E4EA}"/>
    <dgm:cxn modelId="{4CF8794B-B790-4CDF-805E-B85DE09512EA}" type="presOf" srcId="{05BE14DA-9101-4C52-8714-02E25FAFFA3C}" destId="{07D7AD04-E387-43CC-BD0B-A1549A0F6785}" srcOrd="0" destOrd="0" presId="urn:microsoft.com/office/officeart/2005/8/layout/hProcess11"/>
    <dgm:cxn modelId="{9F43C870-0B49-47B8-A468-21494059C6CB}" type="presOf" srcId="{9352FF51-2F61-4E16-899E-CCA96579BF61}" destId="{794320D0-88F3-4487-A053-848DBCC458CC}" srcOrd="0" destOrd="0" presId="urn:microsoft.com/office/officeart/2005/8/layout/hProcess11"/>
    <dgm:cxn modelId="{A62B2F86-6F32-4D48-AF38-6A9F17AED1B5}" type="presOf" srcId="{F07AD8A6-A5F5-4978-86F8-AB443224ABBF}" destId="{F73E3908-0E4A-4584-98CA-B2C69EA24F44}" srcOrd="0" destOrd="0" presId="urn:microsoft.com/office/officeart/2005/8/layout/hProcess11"/>
    <dgm:cxn modelId="{17644BBE-79A4-4C00-863E-8A829AB2881F}" type="presOf" srcId="{0DD0C700-001B-402A-8E24-B01074B960EF}" destId="{0C159D9D-44CC-49E2-891B-E69C2A6E3DE2}" srcOrd="0" destOrd="0" presId="urn:microsoft.com/office/officeart/2005/8/layout/hProcess11"/>
    <dgm:cxn modelId="{9AF6B1C8-5111-4FA4-857F-949B2EF7AAE0}" srcId="{9352FF51-2F61-4E16-899E-CCA96579BF61}" destId="{05BE14DA-9101-4C52-8714-02E25FAFFA3C}" srcOrd="2" destOrd="0" parTransId="{22B0CDE8-4EF5-4947-A019-225BB01FF503}" sibTransId="{96F732E1-F170-46CA-B52C-65FC79673001}"/>
    <dgm:cxn modelId="{42D132EF-2F38-4AE0-9425-A8E249E7257F}" srcId="{9352FF51-2F61-4E16-899E-CCA96579BF61}" destId="{F07AD8A6-A5F5-4978-86F8-AB443224ABBF}" srcOrd="1" destOrd="0" parTransId="{D0F13843-2B6D-4986-9D66-9F203F463F00}" sibTransId="{091272B9-1E7B-4888-98E8-1C6395EB6BE2}"/>
    <dgm:cxn modelId="{48A9D915-BCEA-4459-B21E-511501BFF1A5}" type="presParOf" srcId="{794320D0-88F3-4487-A053-848DBCC458CC}" destId="{7415EEAC-707E-405D-810B-E393E05976E3}" srcOrd="0" destOrd="0" presId="urn:microsoft.com/office/officeart/2005/8/layout/hProcess11"/>
    <dgm:cxn modelId="{4D6F4EB7-2C34-41ED-B9BB-8A85E1B40667}" type="presParOf" srcId="{794320D0-88F3-4487-A053-848DBCC458CC}" destId="{CD8AAA9F-54D3-4E09-989E-5F24DAED093F}" srcOrd="1" destOrd="0" presId="urn:microsoft.com/office/officeart/2005/8/layout/hProcess11"/>
    <dgm:cxn modelId="{D25FB454-BC51-47A8-AFB1-E388BD4FFFDC}" type="presParOf" srcId="{CD8AAA9F-54D3-4E09-989E-5F24DAED093F}" destId="{FBFD1667-04F4-48D7-9FB2-33AC7CE89DF5}" srcOrd="0" destOrd="0" presId="urn:microsoft.com/office/officeart/2005/8/layout/hProcess11"/>
    <dgm:cxn modelId="{B70FDD60-AAFD-410E-A3B4-26704A11A960}" type="presParOf" srcId="{FBFD1667-04F4-48D7-9FB2-33AC7CE89DF5}" destId="{0C159D9D-44CC-49E2-891B-E69C2A6E3DE2}" srcOrd="0" destOrd="0" presId="urn:microsoft.com/office/officeart/2005/8/layout/hProcess11"/>
    <dgm:cxn modelId="{889ABAE8-CABD-462C-9F4E-36B670458CF6}" type="presParOf" srcId="{FBFD1667-04F4-48D7-9FB2-33AC7CE89DF5}" destId="{C5F32B3B-8915-42F6-93DF-3996ED0F9F8A}" srcOrd="1" destOrd="0" presId="urn:microsoft.com/office/officeart/2005/8/layout/hProcess11"/>
    <dgm:cxn modelId="{4533CFC8-F2BD-4D16-ACBE-E60437C21EAF}" type="presParOf" srcId="{FBFD1667-04F4-48D7-9FB2-33AC7CE89DF5}" destId="{A1805629-6DF6-4CDF-946F-6E61A2ED4577}" srcOrd="2" destOrd="0" presId="urn:microsoft.com/office/officeart/2005/8/layout/hProcess11"/>
    <dgm:cxn modelId="{BC755DD0-5570-40AF-87BF-890FAD2AA173}" type="presParOf" srcId="{CD8AAA9F-54D3-4E09-989E-5F24DAED093F}" destId="{4578E42F-1BA8-4F8A-94BE-05454E5A2EE6}" srcOrd="1" destOrd="0" presId="urn:microsoft.com/office/officeart/2005/8/layout/hProcess11"/>
    <dgm:cxn modelId="{2E8677AF-32B6-4CF9-8105-7B239CB87681}" type="presParOf" srcId="{CD8AAA9F-54D3-4E09-989E-5F24DAED093F}" destId="{9723C52A-ED32-4E78-8296-418C90B6BB68}" srcOrd="2" destOrd="0" presId="urn:microsoft.com/office/officeart/2005/8/layout/hProcess11"/>
    <dgm:cxn modelId="{A0D37605-57AD-4464-81A0-E921296F94C0}" type="presParOf" srcId="{9723C52A-ED32-4E78-8296-418C90B6BB68}" destId="{F73E3908-0E4A-4584-98CA-B2C69EA24F44}" srcOrd="0" destOrd="0" presId="urn:microsoft.com/office/officeart/2005/8/layout/hProcess11"/>
    <dgm:cxn modelId="{7704356A-BC30-407E-909B-886DD3C283D8}" type="presParOf" srcId="{9723C52A-ED32-4E78-8296-418C90B6BB68}" destId="{D032C5C7-5531-4DA1-9559-8C94D4840CA0}" srcOrd="1" destOrd="0" presId="urn:microsoft.com/office/officeart/2005/8/layout/hProcess11"/>
    <dgm:cxn modelId="{E9A2BB1E-3189-47BC-868D-400615B53737}" type="presParOf" srcId="{9723C52A-ED32-4E78-8296-418C90B6BB68}" destId="{6438AEC6-45D2-49E1-AB34-5B459F88984B}" srcOrd="2" destOrd="0" presId="urn:microsoft.com/office/officeart/2005/8/layout/hProcess11"/>
    <dgm:cxn modelId="{5401C695-9B13-4301-BF78-5106CFB80D60}" type="presParOf" srcId="{CD8AAA9F-54D3-4E09-989E-5F24DAED093F}" destId="{1ABE708E-00D9-4D40-8FB4-41CC10F2CC14}" srcOrd="3" destOrd="0" presId="urn:microsoft.com/office/officeart/2005/8/layout/hProcess11"/>
    <dgm:cxn modelId="{B69C647A-4B19-48FE-956B-4BA2B38124C6}" type="presParOf" srcId="{CD8AAA9F-54D3-4E09-989E-5F24DAED093F}" destId="{00747626-358D-49AF-9569-D50904D7DA71}" srcOrd="4" destOrd="0" presId="urn:microsoft.com/office/officeart/2005/8/layout/hProcess11"/>
    <dgm:cxn modelId="{AEB276EC-6B86-4EEC-90D9-2A84769187F5}" type="presParOf" srcId="{00747626-358D-49AF-9569-D50904D7DA71}" destId="{07D7AD04-E387-43CC-BD0B-A1549A0F6785}" srcOrd="0" destOrd="0" presId="urn:microsoft.com/office/officeart/2005/8/layout/hProcess11"/>
    <dgm:cxn modelId="{539495BF-064F-4416-812E-306118969032}" type="presParOf" srcId="{00747626-358D-49AF-9569-D50904D7DA71}" destId="{8F93CD35-4681-4B25-88C2-28E2B9AB7286}" srcOrd="1" destOrd="0" presId="urn:microsoft.com/office/officeart/2005/8/layout/hProcess11"/>
    <dgm:cxn modelId="{A286B436-3BE8-48A8-A4A1-0160120B3284}" type="presParOf" srcId="{00747626-358D-49AF-9569-D50904D7DA71}" destId="{FBA32CE7-8809-4ABE-800B-68B35387BBA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C8542B-D34F-432E-9A19-7C472615B853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1D37026C-A25B-4655-BB77-1E873145A224}">
      <dgm:prSet phldrT="[Tekst]" custT="1"/>
      <dgm:spPr/>
      <dgm:t>
        <a:bodyPr/>
        <a:lstStyle/>
        <a:p>
          <a:pPr algn="ctr"/>
          <a:r>
            <a:rPr lang="nl-NL" sz="2400" b="1" dirty="0"/>
            <a:t>Wensgedachte</a:t>
          </a:r>
        </a:p>
      </dgm:t>
    </dgm:pt>
    <dgm:pt modelId="{A0B24430-AC7D-4570-8636-0B743B81F714}" type="parTrans" cxnId="{427F3831-D3C0-4F64-9AED-1C9F23039359}">
      <dgm:prSet/>
      <dgm:spPr/>
      <dgm:t>
        <a:bodyPr/>
        <a:lstStyle/>
        <a:p>
          <a:endParaRPr lang="nl-NL"/>
        </a:p>
      </dgm:t>
    </dgm:pt>
    <dgm:pt modelId="{CA0CFA45-FB88-483D-9599-96C49AA389A9}" type="sibTrans" cxnId="{427F3831-D3C0-4F64-9AED-1C9F23039359}">
      <dgm:prSet/>
      <dgm:spPr/>
      <dgm:t>
        <a:bodyPr/>
        <a:lstStyle/>
        <a:p>
          <a:endParaRPr lang="nl-NL"/>
        </a:p>
      </dgm:t>
    </dgm:pt>
    <dgm:pt modelId="{A2C84469-191A-42F7-89F4-0D74C7576D73}">
      <dgm:prSet phldrT="[Tekst]"/>
      <dgm:spPr/>
      <dgm:t>
        <a:bodyPr/>
        <a:lstStyle/>
        <a:p>
          <a:r>
            <a:rPr lang="nl-NL" dirty="0"/>
            <a:t>Elke werkdag 1 woning</a:t>
          </a:r>
        </a:p>
      </dgm:t>
    </dgm:pt>
    <dgm:pt modelId="{3D6E6764-A363-4B6F-8D02-7CAF9C99C895}" type="parTrans" cxnId="{8A14FC8F-E8C6-4E98-8D49-AB83953DDDE6}">
      <dgm:prSet/>
      <dgm:spPr/>
      <dgm:t>
        <a:bodyPr/>
        <a:lstStyle/>
        <a:p>
          <a:endParaRPr lang="nl-NL"/>
        </a:p>
      </dgm:t>
    </dgm:pt>
    <dgm:pt modelId="{0930D273-78F4-4339-BC33-B37C2A192E16}" type="sibTrans" cxnId="{8A14FC8F-E8C6-4E98-8D49-AB83953DDDE6}">
      <dgm:prSet/>
      <dgm:spPr/>
      <dgm:t>
        <a:bodyPr/>
        <a:lstStyle/>
        <a:p>
          <a:endParaRPr lang="nl-NL"/>
        </a:p>
      </dgm:t>
    </dgm:pt>
    <dgm:pt modelId="{D261FBE0-0332-4D96-AC93-A85D59095133}">
      <dgm:prSet phldrT="[Tekst]"/>
      <dgm:spPr/>
      <dgm:t>
        <a:bodyPr/>
        <a:lstStyle/>
        <a:p>
          <a:r>
            <a:rPr lang="nl-NL" dirty="0"/>
            <a:t>Continue renovatietrein</a:t>
          </a:r>
        </a:p>
      </dgm:t>
    </dgm:pt>
    <dgm:pt modelId="{116490FE-EEB1-45C9-BABE-4A7391102774}" type="parTrans" cxnId="{8A77AA7A-5091-4F1C-B372-6B518ED630C7}">
      <dgm:prSet/>
      <dgm:spPr/>
      <dgm:t>
        <a:bodyPr/>
        <a:lstStyle/>
        <a:p>
          <a:endParaRPr lang="nl-NL"/>
        </a:p>
      </dgm:t>
    </dgm:pt>
    <dgm:pt modelId="{470D3F7E-EDCD-4585-8EC8-EC974DAED635}" type="sibTrans" cxnId="{8A77AA7A-5091-4F1C-B372-6B518ED630C7}">
      <dgm:prSet/>
      <dgm:spPr/>
      <dgm:t>
        <a:bodyPr/>
        <a:lstStyle/>
        <a:p>
          <a:endParaRPr lang="nl-NL"/>
        </a:p>
      </dgm:t>
    </dgm:pt>
    <dgm:pt modelId="{F34958E4-20F2-4E92-8BE7-55F5E6BAC2F7}">
      <dgm:prSet phldrT="[Tekst]"/>
      <dgm:spPr/>
      <dgm:t>
        <a:bodyPr/>
        <a:lstStyle/>
        <a:p>
          <a:r>
            <a:rPr lang="nl-NL" dirty="0"/>
            <a:t>Haalbare businesscases</a:t>
          </a:r>
        </a:p>
      </dgm:t>
    </dgm:pt>
    <dgm:pt modelId="{3D6554BE-AB0D-4A97-B663-DF942C15F93F}" type="parTrans" cxnId="{8C544448-8A6F-4BE5-873B-A1D670EBA6F0}">
      <dgm:prSet/>
      <dgm:spPr/>
      <dgm:t>
        <a:bodyPr/>
        <a:lstStyle/>
        <a:p>
          <a:endParaRPr lang="nl-NL"/>
        </a:p>
      </dgm:t>
    </dgm:pt>
    <dgm:pt modelId="{1F0C3A57-5C2F-4E8F-BEB3-A1A883BF64B0}" type="sibTrans" cxnId="{8C544448-8A6F-4BE5-873B-A1D670EBA6F0}">
      <dgm:prSet/>
      <dgm:spPr/>
      <dgm:t>
        <a:bodyPr/>
        <a:lstStyle/>
        <a:p>
          <a:endParaRPr lang="nl-NL"/>
        </a:p>
      </dgm:t>
    </dgm:pt>
    <dgm:pt modelId="{E75EF369-01BD-4734-B64C-099ADD3B6D76}">
      <dgm:prSet phldrT="[Tekst]" custT="1"/>
      <dgm:spPr/>
      <dgm:t>
        <a:bodyPr/>
        <a:lstStyle/>
        <a:p>
          <a:pPr algn="ctr"/>
          <a:r>
            <a:rPr lang="nl-NL" sz="2400" b="1" dirty="0"/>
            <a:t>Werkelijkheid</a:t>
          </a:r>
        </a:p>
      </dgm:t>
    </dgm:pt>
    <dgm:pt modelId="{028A12A2-94E7-4EFD-806E-2C3172461E2F}" type="parTrans" cxnId="{108C42D6-CD11-4076-A3A3-1DD4B2283848}">
      <dgm:prSet/>
      <dgm:spPr/>
      <dgm:t>
        <a:bodyPr/>
        <a:lstStyle/>
        <a:p>
          <a:endParaRPr lang="nl-NL"/>
        </a:p>
      </dgm:t>
    </dgm:pt>
    <dgm:pt modelId="{DC166CAE-D0D8-4BF4-B6DC-5FB03BDB6D96}" type="sibTrans" cxnId="{108C42D6-CD11-4076-A3A3-1DD4B2283848}">
      <dgm:prSet/>
      <dgm:spPr/>
      <dgm:t>
        <a:bodyPr/>
        <a:lstStyle/>
        <a:p>
          <a:endParaRPr lang="nl-NL"/>
        </a:p>
      </dgm:t>
    </dgm:pt>
    <dgm:pt modelId="{6CF5A459-BCE5-41D2-8083-983CCA83B4F7}">
      <dgm:prSet phldrT="[Tekst]"/>
      <dgm:spPr/>
      <dgm:t>
        <a:bodyPr/>
        <a:lstStyle/>
        <a:p>
          <a:r>
            <a:rPr lang="nl-NL" dirty="0"/>
            <a:t>Om de 3 dagen 1 woning</a:t>
          </a:r>
        </a:p>
      </dgm:t>
    </dgm:pt>
    <dgm:pt modelId="{E8F0752B-3B79-4D1E-A3CE-D4086DEC798B}" type="parTrans" cxnId="{7F1FA7C3-FB18-489C-B392-6F3575C99EB1}">
      <dgm:prSet/>
      <dgm:spPr/>
      <dgm:t>
        <a:bodyPr/>
        <a:lstStyle/>
        <a:p>
          <a:endParaRPr lang="nl-NL"/>
        </a:p>
      </dgm:t>
    </dgm:pt>
    <dgm:pt modelId="{873D6C53-F236-4647-9475-5E3F62F9BCF3}" type="sibTrans" cxnId="{7F1FA7C3-FB18-489C-B392-6F3575C99EB1}">
      <dgm:prSet/>
      <dgm:spPr/>
      <dgm:t>
        <a:bodyPr/>
        <a:lstStyle/>
        <a:p>
          <a:endParaRPr lang="nl-NL"/>
        </a:p>
      </dgm:t>
    </dgm:pt>
    <dgm:pt modelId="{EF7E118B-531F-4CFC-93B1-15F4B4C8F5D6}">
      <dgm:prSet phldrT="[Tekst]"/>
      <dgm:spPr/>
      <dgm:t>
        <a:bodyPr/>
        <a:lstStyle/>
        <a:p>
          <a:r>
            <a:rPr lang="nl-NL" dirty="0"/>
            <a:t>Geen continue renovatiestroom</a:t>
          </a:r>
        </a:p>
      </dgm:t>
    </dgm:pt>
    <dgm:pt modelId="{1D7AAE3D-3E77-47A8-9CFB-9BBD4011103E}" type="parTrans" cxnId="{CCA6B590-2AB2-4008-9C0C-4593C0686F33}">
      <dgm:prSet/>
      <dgm:spPr/>
      <dgm:t>
        <a:bodyPr/>
        <a:lstStyle/>
        <a:p>
          <a:endParaRPr lang="nl-NL"/>
        </a:p>
      </dgm:t>
    </dgm:pt>
    <dgm:pt modelId="{A08AFE94-82BE-4926-BA56-89F930657F58}" type="sibTrans" cxnId="{CCA6B590-2AB2-4008-9C0C-4593C0686F33}">
      <dgm:prSet/>
      <dgm:spPr/>
      <dgm:t>
        <a:bodyPr/>
        <a:lstStyle/>
        <a:p>
          <a:endParaRPr lang="nl-NL"/>
        </a:p>
      </dgm:t>
    </dgm:pt>
    <dgm:pt modelId="{DACBF523-6287-430A-AC56-D1F409A0726A}">
      <dgm:prSet phldrT="[Tekst]"/>
      <dgm:spPr/>
      <dgm:t>
        <a:bodyPr/>
        <a:lstStyle/>
        <a:p>
          <a:r>
            <a:rPr lang="nl-NL" dirty="0"/>
            <a:t>Zoektocht naar haalbare businesscases</a:t>
          </a:r>
        </a:p>
      </dgm:t>
    </dgm:pt>
    <dgm:pt modelId="{083A3385-8693-48B7-A035-BEF4003E17B5}" type="parTrans" cxnId="{440140FC-BD18-4A7B-B488-3D9538CD0801}">
      <dgm:prSet/>
      <dgm:spPr/>
      <dgm:t>
        <a:bodyPr/>
        <a:lstStyle/>
        <a:p>
          <a:endParaRPr lang="nl-NL"/>
        </a:p>
      </dgm:t>
    </dgm:pt>
    <dgm:pt modelId="{8ED2D7AD-59D2-4A9A-BC8C-2F6AF8628FBA}" type="sibTrans" cxnId="{440140FC-BD18-4A7B-B488-3D9538CD0801}">
      <dgm:prSet/>
      <dgm:spPr/>
      <dgm:t>
        <a:bodyPr/>
        <a:lstStyle/>
        <a:p>
          <a:endParaRPr lang="nl-NL"/>
        </a:p>
      </dgm:t>
    </dgm:pt>
    <dgm:pt modelId="{1F02EBE2-55D1-4B15-99B7-18FCBADAA1D3}" type="pres">
      <dgm:prSet presAssocID="{17C8542B-D34F-432E-9A19-7C472615B853}" presName="layout" presStyleCnt="0">
        <dgm:presLayoutVars>
          <dgm:chMax/>
          <dgm:chPref/>
          <dgm:dir/>
          <dgm:resizeHandles/>
        </dgm:presLayoutVars>
      </dgm:prSet>
      <dgm:spPr/>
    </dgm:pt>
    <dgm:pt modelId="{195ED757-0EDE-4784-A7C5-FE141684E345}" type="pres">
      <dgm:prSet presAssocID="{1D37026C-A25B-4655-BB77-1E873145A224}" presName="root" presStyleCnt="0">
        <dgm:presLayoutVars>
          <dgm:chMax/>
          <dgm:chPref/>
        </dgm:presLayoutVars>
      </dgm:prSet>
      <dgm:spPr/>
    </dgm:pt>
    <dgm:pt modelId="{3FFFD7C6-5214-46C0-A2BF-7AE59179EF0A}" type="pres">
      <dgm:prSet presAssocID="{1D37026C-A25B-4655-BB77-1E873145A224}" presName="rootComposite" presStyleCnt="0">
        <dgm:presLayoutVars/>
      </dgm:prSet>
      <dgm:spPr/>
    </dgm:pt>
    <dgm:pt modelId="{F26596D0-4393-429D-B970-E7AB4B5C52B5}" type="pres">
      <dgm:prSet presAssocID="{1D37026C-A25B-4655-BB77-1E873145A224}" presName="ParentAccent" presStyleLbl="alignNode1" presStyleIdx="0" presStyleCnt="2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</dgm:spPr>
    </dgm:pt>
    <dgm:pt modelId="{10120035-778F-42E5-9BE0-1F5414DC0911}" type="pres">
      <dgm:prSet presAssocID="{1D37026C-A25B-4655-BB77-1E873145A224}" presName="ParentSmallAccent" presStyleLbl="fgAcc1" presStyleIdx="0" presStyleCnt="2"/>
      <dgm:spPr>
        <a:ln>
          <a:solidFill>
            <a:schemeClr val="tx1"/>
          </a:solidFill>
        </a:ln>
      </dgm:spPr>
    </dgm:pt>
    <dgm:pt modelId="{94978CCA-20C9-4614-91AB-6EDFA1626BBA}" type="pres">
      <dgm:prSet presAssocID="{1D37026C-A25B-4655-BB77-1E873145A224}" presName="Parent" presStyleLbl="revTx" presStyleIdx="0" presStyleCnt="8">
        <dgm:presLayoutVars>
          <dgm:chMax/>
          <dgm:chPref val="4"/>
          <dgm:bulletEnabled val="1"/>
        </dgm:presLayoutVars>
      </dgm:prSet>
      <dgm:spPr/>
    </dgm:pt>
    <dgm:pt modelId="{29A4C98E-EFDC-45B0-87DE-1F3DC326A638}" type="pres">
      <dgm:prSet presAssocID="{1D37026C-A25B-4655-BB77-1E873145A224}" presName="childShape" presStyleCnt="0">
        <dgm:presLayoutVars>
          <dgm:chMax val="0"/>
          <dgm:chPref val="0"/>
        </dgm:presLayoutVars>
      </dgm:prSet>
      <dgm:spPr/>
    </dgm:pt>
    <dgm:pt modelId="{D72BAF83-A0DE-4138-9AF9-C7997B21EF4B}" type="pres">
      <dgm:prSet presAssocID="{A2C84469-191A-42F7-89F4-0D74C7576D73}" presName="childComposite" presStyleCnt="0">
        <dgm:presLayoutVars>
          <dgm:chMax val="0"/>
          <dgm:chPref val="0"/>
        </dgm:presLayoutVars>
      </dgm:prSet>
      <dgm:spPr/>
    </dgm:pt>
    <dgm:pt modelId="{026C96C9-1621-4FAD-B042-2C4352B6A12F}" type="pres">
      <dgm:prSet presAssocID="{A2C84469-191A-42F7-89F4-0D74C7576D73}" presName="ChildAccent" presStyleLbl="solidFgAcc1" presStyleIdx="0" presStyleCnt="6"/>
      <dgm:spPr>
        <a:ln>
          <a:solidFill>
            <a:schemeClr val="tx1"/>
          </a:solidFill>
        </a:ln>
      </dgm:spPr>
    </dgm:pt>
    <dgm:pt modelId="{6A6A6D8F-67AD-4499-BC68-84356DEDB5DE}" type="pres">
      <dgm:prSet presAssocID="{A2C84469-191A-42F7-89F4-0D74C7576D73}" presName="Child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361729D5-3390-48AC-9711-2F2C5C5D67CB}" type="pres">
      <dgm:prSet presAssocID="{D261FBE0-0332-4D96-AC93-A85D59095133}" presName="childComposite" presStyleCnt="0">
        <dgm:presLayoutVars>
          <dgm:chMax val="0"/>
          <dgm:chPref val="0"/>
        </dgm:presLayoutVars>
      </dgm:prSet>
      <dgm:spPr/>
    </dgm:pt>
    <dgm:pt modelId="{61795DA9-CF43-439B-B2E6-45FBD035FB25}" type="pres">
      <dgm:prSet presAssocID="{D261FBE0-0332-4D96-AC93-A85D59095133}" presName="ChildAccent" presStyleLbl="solidFgAcc1" presStyleIdx="1" presStyleCnt="6"/>
      <dgm:spPr>
        <a:ln>
          <a:solidFill>
            <a:schemeClr val="tx1"/>
          </a:solidFill>
        </a:ln>
      </dgm:spPr>
    </dgm:pt>
    <dgm:pt modelId="{EC7B754D-5353-4AA8-98F7-E7A0D26A06B9}" type="pres">
      <dgm:prSet presAssocID="{D261FBE0-0332-4D96-AC93-A85D59095133}" presName="Child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15A1CD13-FAEC-4BBB-A2D3-569E34DC6F52}" type="pres">
      <dgm:prSet presAssocID="{F34958E4-20F2-4E92-8BE7-55F5E6BAC2F7}" presName="childComposite" presStyleCnt="0">
        <dgm:presLayoutVars>
          <dgm:chMax val="0"/>
          <dgm:chPref val="0"/>
        </dgm:presLayoutVars>
      </dgm:prSet>
      <dgm:spPr/>
    </dgm:pt>
    <dgm:pt modelId="{18B4AA97-6BAD-469A-A5DE-D122C2483F67}" type="pres">
      <dgm:prSet presAssocID="{F34958E4-20F2-4E92-8BE7-55F5E6BAC2F7}" presName="ChildAccent" presStyleLbl="solidFgAcc1" presStyleIdx="2" presStyleCnt="6"/>
      <dgm:spPr>
        <a:ln>
          <a:solidFill>
            <a:schemeClr val="tx1"/>
          </a:solidFill>
        </a:ln>
      </dgm:spPr>
    </dgm:pt>
    <dgm:pt modelId="{35322A96-BF5F-4636-A735-550412E619BA}" type="pres">
      <dgm:prSet presAssocID="{F34958E4-20F2-4E92-8BE7-55F5E6BAC2F7}" presName="Child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034BC310-D485-44D6-B42C-1CA373F8CCCA}" type="pres">
      <dgm:prSet presAssocID="{E75EF369-01BD-4734-B64C-099ADD3B6D76}" presName="root" presStyleCnt="0">
        <dgm:presLayoutVars>
          <dgm:chMax/>
          <dgm:chPref/>
        </dgm:presLayoutVars>
      </dgm:prSet>
      <dgm:spPr/>
    </dgm:pt>
    <dgm:pt modelId="{0E491996-FF64-4BE4-A48B-E0CB65140029}" type="pres">
      <dgm:prSet presAssocID="{E75EF369-01BD-4734-B64C-099ADD3B6D76}" presName="rootComposite" presStyleCnt="0">
        <dgm:presLayoutVars/>
      </dgm:prSet>
      <dgm:spPr/>
    </dgm:pt>
    <dgm:pt modelId="{FD5633EB-B52B-42E9-9448-CC0AE143CC33}" type="pres">
      <dgm:prSet presAssocID="{E75EF369-01BD-4734-B64C-099ADD3B6D76}" presName="ParentAccent" presStyleLbl="alignNode1" presStyleIdx="1" presStyleCnt="2"/>
      <dgm:spPr>
        <a:solidFill>
          <a:schemeClr val="accent2">
            <a:lumMod val="50000"/>
          </a:schemeClr>
        </a:solidFill>
        <a:ln>
          <a:solidFill>
            <a:schemeClr val="tx1"/>
          </a:solidFill>
        </a:ln>
      </dgm:spPr>
    </dgm:pt>
    <dgm:pt modelId="{750BFC50-6CDB-423F-B129-8003DFD958BB}" type="pres">
      <dgm:prSet presAssocID="{E75EF369-01BD-4734-B64C-099ADD3B6D76}" presName="ParentSmallAccent" presStyleLbl="fgAcc1" presStyleIdx="1" presStyleCnt="2"/>
      <dgm:spPr>
        <a:ln>
          <a:solidFill>
            <a:schemeClr val="tx1"/>
          </a:solidFill>
        </a:ln>
      </dgm:spPr>
    </dgm:pt>
    <dgm:pt modelId="{20EB3EE0-AB46-45C8-847E-ADA53D9DB298}" type="pres">
      <dgm:prSet presAssocID="{E75EF369-01BD-4734-B64C-099ADD3B6D76}" presName="Parent" presStyleLbl="revTx" presStyleIdx="4" presStyleCnt="8">
        <dgm:presLayoutVars>
          <dgm:chMax/>
          <dgm:chPref val="4"/>
          <dgm:bulletEnabled val="1"/>
        </dgm:presLayoutVars>
      </dgm:prSet>
      <dgm:spPr/>
    </dgm:pt>
    <dgm:pt modelId="{07C7F603-37D3-45B6-AD5A-0FC6BF26BE88}" type="pres">
      <dgm:prSet presAssocID="{E75EF369-01BD-4734-B64C-099ADD3B6D76}" presName="childShape" presStyleCnt="0">
        <dgm:presLayoutVars>
          <dgm:chMax val="0"/>
          <dgm:chPref val="0"/>
        </dgm:presLayoutVars>
      </dgm:prSet>
      <dgm:spPr/>
    </dgm:pt>
    <dgm:pt modelId="{55496F07-F2E2-48E3-9C6A-5A5C581A25B2}" type="pres">
      <dgm:prSet presAssocID="{6CF5A459-BCE5-41D2-8083-983CCA83B4F7}" presName="childComposite" presStyleCnt="0">
        <dgm:presLayoutVars>
          <dgm:chMax val="0"/>
          <dgm:chPref val="0"/>
        </dgm:presLayoutVars>
      </dgm:prSet>
      <dgm:spPr/>
    </dgm:pt>
    <dgm:pt modelId="{171E8922-4FDB-4D9C-85F7-A70A5D23BD0E}" type="pres">
      <dgm:prSet presAssocID="{6CF5A459-BCE5-41D2-8083-983CCA83B4F7}" presName="ChildAccent" presStyleLbl="solidFgAcc1" presStyleIdx="3" presStyleCnt="6"/>
      <dgm:spPr>
        <a:ln>
          <a:solidFill>
            <a:schemeClr val="tx1"/>
          </a:solidFill>
        </a:ln>
      </dgm:spPr>
    </dgm:pt>
    <dgm:pt modelId="{DE110786-101F-47B2-AD70-B83713848E41}" type="pres">
      <dgm:prSet presAssocID="{6CF5A459-BCE5-41D2-8083-983CCA83B4F7}" presName="Child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F907E965-BC31-47F5-A94C-546306BA5B27}" type="pres">
      <dgm:prSet presAssocID="{EF7E118B-531F-4CFC-93B1-15F4B4C8F5D6}" presName="childComposite" presStyleCnt="0">
        <dgm:presLayoutVars>
          <dgm:chMax val="0"/>
          <dgm:chPref val="0"/>
        </dgm:presLayoutVars>
      </dgm:prSet>
      <dgm:spPr/>
    </dgm:pt>
    <dgm:pt modelId="{744D60A4-5D35-481F-B6D1-0CAA5D381FBE}" type="pres">
      <dgm:prSet presAssocID="{EF7E118B-531F-4CFC-93B1-15F4B4C8F5D6}" presName="ChildAccent" presStyleLbl="solidFgAcc1" presStyleIdx="4" presStyleCnt="6"/>
      <dgm:spPr>
        <a:ln>
          <a:solidFill>
            <a:schemeClr val="tx1"/>
          </a:solidFill>
        </a:ln>
      </dgm:spPr>
    </dgm:pt>
    <dgm:pt modelId="{5D17F332-3870-4A38-A38B-FC3314A1BEE4}" type="pres">
      <dgm:prSet presAssocID="{EF7E118B-531F-4CFC-93B1-15F4B4C8F5D6}" presName="Child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A2449869-1C10-4E10-A0EF-CFB6EA382D82}" type="pres">
      <dgm:prSet presAssocID="{DACBF523-6287-430A-AC56-D1F409A0726A}" presName="childComposite" presStyleCnt="0">
        <dgm:presLayoutVars>
          <dgm:chMax val="0"/>
          <dgm:chPref val="0"/>
        </dgm:presLayoutVars>
      </dgm:prSet>
      <dgm:spPr/>
    </dgm:pt>
    <dgm:pt modelId="{0DD955BB-0BEF-4CC4-B2C0-CF25DD450C72}" type="pres">
      <dgm:prSet presAssocID="{DACBF523-6287-430A-AC56-D1F409A0726A}" presName="ChildAccent" presStyleLbl="solidFgAcc1" presStyleIdx="5" presStyleCnt="6"/>
      <dgm:spPr>
        <a:ln>
          <a:solidFill>
            <a:schemeClr val="tx1"/>
          </a:solidFill>
        </a:ln>
      </dgm:spPr>
    </dgm:pt>
    <dgm:pt modelId="{14B0F87B-3628-43EE-B428-248DC79DFAF3}" type="pres">
      <dgm:prSet presAssocID="{DACBF523-6287-430A-AC56-D1F409A0726A}" presName="Child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427F3831-D3C0-4F64-9AED-1C9F23039359}" srcId="{17C8542B-D34F-432E-9A19-7C472615B853}" destId="{1D37026C-A25B-4655-BB77-1E873145A224}" srcOrd="0" destOrd="0" parTransId="{A0B24430-AC7D-4570-8636-0B743B81F714}" sibTransId="{CA0CFA45-FB88-483D-9599-96C49AA389A9}"/>
    <dgm:cxn modelId="{48EDE133-6FCB-4E16-9250-E0171E426465}" type="presOf" srcId="{17C8542B-D34F-432E-9A19-7C472615B853}" destId="{1F02EBE2-55D1-4B15-99B7-18FCBADAA1D3}" srcOrd="0" destOrd="0" presId="urn:microsoft.com/office/officeart/2008/layout/SquareAccentList"/>
    <dgm:cxn modelId="{30A4403D-D495-46BB-B8A5-FF3AE331FE01}" type="presOf" srcId="{1D37026C-A25B-4655-BB77-1E873145A224}" destId="{94978CCA-20C9-4614-91AB-6EDFA1626BBA}" srcOrd="0" destOrd="0" presId="urn:microsoft.com/office/officeart/2008/layout/SquareAccentList"/>
    <dgm:cxn modelId="{F6AE9344-5A16-4855-BACD-5F6C7BFC0070}" type="presOf" srcId="{E75EF369-01BD-4734-B64C-099ADD3B6D76}" destId="{20EB3EE0-AB46-45C8-847E-ADA53D9DB298}" srcOrd="0" destOrd="0" presId="urn:microsoft.com/office/officeart/2008/layout/SquareAccentList"/>
    <dgm:cxn modelId="{8C544448-8A6F-4BE5-873B-A1D670EBA6F0}" srcId="{1D37026C-A25B-4655-BB77-1E873145A224}" destId="{F34958E4-20F2-4E92-8BE7-55F5E6BAC2F7}" srcOrd="2" destOrd="0" parTransId="{3D6554BE-AB0D-4A97-B663-DF942C15F93F}" sibTransId="{1F0C3A57-5C2F-4E8F-BEB3-A1A883BF64B0}"/>
    <dgm:cxn modelId="{A523C14E-09B8-4913-95F7-C9B88FFDB130}" type="presOf" srcId="{DACBF523-6287-430A-AC56-D1F409A0726A}" destId="{14B0F87B-3628-43EE-B428-248DC79DFAF3}" srcOrd="0" destOrd="0" presId="urn:microsoft.com/office/officeart/2008/layout/SquareAccentList"/>
    <dgm:cxn modelId="{39383078-572C-4204-9F24-18633AB08B30}" type="presOf" srcId="{D261FBE0-0332-4D96-AC93-A85D59095133}" destId="{EC7B754D-5353-4AA8-98F7-E7A0D26A06B9}" srcOrd="0" destOrd="0" presId="urn:microsoft.com/office/officeart/2008/layout/SquareAccentList"/>
    <dgm:cxn modelId="{8A77AA7A-5091-4F1C-B372-6B518ED630C7}" srcId="{1D37026C-A25B-4655-BB77-1E873145A224}" destId="{D261FBE0-0332-4D96-AC93-A85D59095133}" srcOrd="1" destOrd="0" parTransId="{116490FE-EEB1-45C9-BABE-4A7391102774}" sibTransId="{470D3F7E-EDCD-4585-8EC8-EC974DAED635}"/>
    <dgm:cxn modelId="{8A14FC8F-E8C6-4E98-8D49-AB83953DDDE6}" srcId="{1D37026C-A25B-4655-BB77-1E873145A224}" destId="{A2C84469-191A-42F7-89F4-0D74C7576D73}" srcOrd="0" destOrd="0" parTransId="{3D6E6764-A363-4B6F-8D02-7CAF9C99C895}" sibTransId="{0930D273-78F4-4339-BC33-B37C2A192E16}"/>
    <dgm:cxn modelId="{CCA6B590-2AB2-4008-9C0C-4593C0686F33}" srcId="{E75EF369-01BD-4734-B64C-099ADD3B6D76}" destId="{EF7E118B-531F-4CFC-93B1-15F4B4C8F5D6}" srcOrd="1" destOrd="0" parTransId="{1D7AAE3D-3E77-47A8-9CFB-9BBD4011103E}" sibTransId="{A08AFE94-82BE-4926-BA56-89F930657F58}"/>
    <dgm:cxn modelId="{58536995-A9DF-47DD-97A0-D36F722263A4}" type="presOf" srcId="{6CF5A459-BCE5-41D2-8083-983CCA83B4F7}" destId="{DE110786-101F-47B2-AD70-B83713848E41}" srcOrd="0" destOrd="0" presId="urn:microsoft.com/office/officeart/2008/layout/SquareAccentList"/>
    <dgm:cxn modelId="{8BF75BB0-C1E3-4FA3-AC55-994AF70CC5F8}" type="presOf" srcId="{A2C84469-191A-42F7-89F4-0D74C7576D73}" destId="{6A6A6D8F-67AD-4499-BC68-84356DEDB5DE}" srcOrd="0" destOrd="0" presId="urn:microsoft.com/office/officeart/2008/layout/SquareAccentList"/>
    <dgm:cxn modelId="{DB6D13B1-7AD3-46BF-A4A1-46219DF361A9}" type="presOf" srcId="{EF7E118B-531F-4CFC-93B1-15F4B4C8F5D6}" destId="{5D17F332-3870-4A38-A38B-FC3314A1BEE4}" srcOrd="0" destOrd="0" presId="urn:microsoft.com/office/officeart/2008/layout/SquareAccentList"/>
    <dgm:cxn modelId="{7F1FA7C3-FB18-489C-B392-6F3575C99EB1}" srcId="{E75EF369-01BD-4734-B64C-099ADD3B6D76}" destId="{6CF5A459-BCE5-41D2-8083-983CCA83B4F7}" srcOrd="0" destOrd="0" parTransId="{E8F0752B-3B79-4D1E-A3CE-D4086DEC798B}" sibTransId="{873D6C53-F236-4647-9475-5E3F62F9BCF3}"/>
    <dgm:cxn modelId="{108C42D6-CD11-4076-A3A3-1DD4B2283848}" srcId="{17C8542B-D34F-432E-9A19-7C472615B853}" destId="{E75EF369-01BD-4734-B64C-099ADD3B6D76}" srcOrd="1" destOrd="0" parTransId="{028A12A2-94E7-4EFD-806E-2C3172461E2F}" sibTransId="{DC166CAE-D0D8-4BF4-B6DC-5FB03BDB6D96}"/>
    <dgm:cxn modelId="{64E5C4D7-929D-47F0-BC4F-8096BAE2435A}" type="presOf" srcId="{F34958E4-20F2-4E92-8BE7-55F5E6BAC2F7}" destId="{35322A96-BF5F-4636-A735-550412E619BA}" srcOrd="0" destOrd="0" presId="urn:microsoft.com/office/officeart/2008/layout/SquareAccentList"/>
    <dgm:cxn modelId="{440140FC-BD18-4A7B-B488-3D9538CD0801}" srcId="{E75EF369-01BD-4734-B64C-099ADD3B6D76}" destId="{DACBF523-6287-430A-AC56-D1F409A0726A}" srcOrd="2" destOrd="0" parTransId="{083A3385-8693-48B7-A035-BEF4003E17B5}" sibTransId="{8ED2D7AD-59D2-4A9A-BC8C-2F6AF8628FBA}"/>
    <dgm:cxn modelId="{738C3545-C8BE-495D-97EF-69557DA8559A}" type="presParOf" srcId="{1F02EBE2-55D1-4B15-99B7-18FCBADAA1D3}" destId="{195ED757-0EDE-4784-A7C5-FE141684E345}" srcOrd="0" destOrd="0" presId="urn:microsoft.com/office/officeart/2008/layout/SquareAccentList"/>
    <dgm:cxn modelId="{70D38D59-6744-4498-9483-05F42DDD5ED1}" type="presParOf" srcId="{195ED757-0EDE-4784-A7C5-FE141684E345}" destId="{3FFFD7C6-5214-46C0-A2BF-7AE59179EF0A}" srcOrd="0" destOrd="0" presId="urn:microsoft.com/office/officeart/2008/layout/SquareAccentList"/>
    <dgm:cxn modelId="{8CDD4BFF-E6DA-479B-9BB6-7C3F17CB177B}" type="presParOf" srcId="{3FFFD7C6-5214-46C0-A2BF-7AE59179EF0A}" destId="{F26596D0-4393-429D-B970-E7AB4B5C52B5}" srcOrd="0" destOrd="0" presId="urn:microsoft.com/office/officeart/2008/layout/SquareAccentList"/>
    <dgm:cxn modelId="{4E0352B0-CB38-4700-9F71-74485C1E984A}" type="presParOf" srcId="{3FFFD7C6-5214-46C0-A2BF-7AE59179EF0A}" destId="{10120035-778F-42E5-9BE0-1F5414DC0911}" srcOrd="1" destOrd="0" presId="urn:microsoft.com/office/officeart/2008/layout/SquareAccentList"/>
    <dgm:cxn modelId="{D3805028-B7E6-448C-A0BF-1BBD76769E6C}" type="presParOf" srcId="{3FFFD7C6-5214-46C0-A2BF-7AE59179EF0A}" destId="{94978CCA-20C9-4614-91AB-6EDFA1626BBA}" srcOrd="2" destOrd="0" presId="urn:microsoft.com/office/officeart/2008/layout/SquareAccentList"/>
    <dgm:cxn modelId="{7C320281-FDEE-4D49-A478-7373C191BDD8}" type="presParOf" srcId="{195ED757-0EDE-4784-A7C5-FE141684E345}" destId="{29A4C98E-EFDC-45B0-87DE-1F3DC326A638}" srcOrd="1" destOrd="0" presId="urn:microsoft.com/office/officeart/2008/layout/SquareAccentList"/>
    <dgm:cxn modelId="{11D80C44-4CDC-4F17-8C87-6C762F4F1E66}" type="presParOf" srcId="{29A4C98E-EFDC-45B0-87DE-1F3DC326A638}" destId="{D72BAF83-A0DE-4138-9AF9-C7997B21EF4B}" srcOrd="0" destOrd="0" presId="urn:microsoft.com/office/officeart/2008/layout/SquareAccentList"/>
    <dgm:cxn modelId="{91652723-91FE-4F55-8C0C-C3C8578DDD5A}" type="presParOf" srcId="{D72BAF83-A0DE-4138-9AF9-C7997B21EF4B}" destId="{026C96C9-1621-4FAD-B042-2C4352B6A12F}" srcOrd="0" destOrd="0" presId="urn:microsoft.com/office/officeart/2008/layout/SquareAccentList"/>
    <dgm:cxn modelId="{40D02706-EF79-4AAB-A42D-6D658C541615}" type="presParOf" srcId="{D72BAF83-A0DE-4138-9AF9-C7997B21EF4B}" destId="{6A6A6D8F-67AD-4499-BC68-84356DEDB5DE}" srcOrd="1" destOrd="0" presId="urn:microsoft.com/office/officeart/2008/layout/SquareAccentList"/>
    <dgm:cxn modelId="{59C8CABE-A7E6-4D90-9374-BFCBC0E37169}" type="presParOf" srcId="{29A4C98E-EFDC-45B0-87DE-1F3DC326A638}" destId="{361729D5-3390-48AC-9711-2F2C5C5D67CB}" srcOrd="1" destOrd="0" presId="urn:microsoft.com/office/officeart/2008/layout/SquareAccentList"/>
    <dgm:cxn modelId="{8CDAC2D7-D6B4-44FF-BC15-A0458FC336DC}" type="presParOf" srcId="{361729D5-3390-48AC-9711-2F2C5C5D67CB}" destId="{61795DA9-CF43-439B-B2E6-45FBD035FB25}" srcOrd="0" destOrd="0" presId="urn:microsoft.com/office/officeart/2008/layout/SquareAccentList"/>
    <dgm:cxn modelId="{C31BFC8B-E47F-436D-AF6E-58F4BEBFCCDF}" type="presParOf" srcId="{361729D5-3390-48AC-9711-2F2C5C5D67CB}" destId="{EC7B754D-5353-4AA8-98F7-E7A0D26A06B9}" srcOrd="1" destOrd="0" presId="urn:microsoft.com/office/officeart/2008/layout/SquareAccentList"/>
    <dgm:cxn modelId="{EE056054-E204-462F-8814-86E4B03130E8}" type="presParOf" srcId="{29A4C98E-EFDC-45B0-87DE-1F3DC326A638}" destId="{15A1CD13-FAEC-4BBB-A2D3-569E34DC6F52}" srcOrd="2" destOrd="0" presId="urn:microsoft.com/office/officeart/2008/layout/SquareAccentList"/>
    <dgm:cxn modelId="{2185283A-D100-4019-87FF-AEC5BAC1F136}" type="presParOf" srcId="{15A1CD13-FAEC-4BBB-A2D3-569E34DC6F52}" destId="{18B4AA97-6BAD-469A-A5DE-D122C2483F67}" srcOrd="0" destOrd="0" presId="urn:microsoft.com/office/officeart/2008/layout/SquareAccentList"/>
    <dgm:cxn modelId="{CD00C5F6-B055-4E7B-BA8B-BC0532F0F8F4}" type="presParOf" srcId="{15A1CD13-FAEC-4BBB-A2D3-569E34DC6F52}" destId="{35322A96-BF5F-4636-A735-550412E619BA}" srcOrd="1" destOrd="0" presId="urn:microsoft.com/office/officeart/2008/layout/SquareAccentList"/>
    <dgm:cxn modelId="{48FBBE31-D72B-47FF-9EA5-114BAE003B16}" type="presParOf" srcId="{1F02EBE2-55D1-4B15-99B7-18FCBADAA1D3}" destId="{034BC310-D485-44D6-B42C-1CA373F8CCCA}" srcOrd="1" destOrd="0" presId="urn:microsoft.com/office/officeart/2008/layout/SquareAccentList"/>
    <dgm:cxn modelId="{B77A157A-BC53-48DB-AAB9-4CFF4603E946}" type="presParOf" srcId="{034BC310-D485-44D6-B42C-1CA373F8CCCA}" destId="{0E491996-FF64-4BE4-A48B-E0CB65140029}" srcOrd="0" destOrd="0" presId="urn:microsoft.com/office/officeart/2008/layout/SquareAccentList"/>
    <dgm:cxn modelId="{D47A4446-4216-4CA7-8E9C-30B413AE29AB}" type="presParOf" srcId="{0E491996-FF64-4BE4-A48B-E0CB65140029}" destId="{FD5633EB-B52B-42E9-9448-CC0AE143CC33}" srcOrd="0" destOrd="0" presId="urn:microsoft.com/office/officeart/2008/layout/SquareAccentList"/>
    <dgm:cxn modelId="{DB83CC86-CC6C-41B5-8ACB-B1C6A275B598}" type="presParOf" srcId="{0E491996-FF64-4BE4-A48B-E0CB65140029}" destId="{750BFC50-6CDB-423F-B129-8003DFD958BB}" srcOrd="1" destOrd="0" presId="urn:microsoft.com/office/officeart/2008/layout/SquareAccentList"/>
    <dgm:cxn modelId="{CE536E6B-D1A2-443A-A16B-D39B731E76BA}" type="presParOf" srcId="{0E491996-FF64-4BE4-A48B-E0CB65140029}" destId="{20EB3EE0-AB46-45C8-847E-ADA53D9DB298}" srcOrd="2" destOrd="0" presId="urn:microsoft.com/office/officeart/2008/layout/SquareAccentList"/>
    <dgm:cxn modelId="{9306C6ED-01C7-46A5-8FDE-174DE53F35E9}" type="presParOf" srcId="{034BC310-D485-44D6-B42C-1CA373F8CCCA}" destId="{07C7F603-37D3-45B6-AD5A-0FC6BF26BE88}" srcOrd="1" destOrd="0" presId="urn:microsoft.com/office/officeart/2008/layout/SquareAccentList"/>
    <dgm:cxn modelId="{B52479B8-02DF-4FD3-B806-DA602DBB51A7}" type="presParOf" srcId="{07C7F603-37D3-45B6-AD5A-0FC6BF26BE88}" destId="{55496F07-F2E2-48E3-9C6A-5A5C581A25B2}" srcOrd="0" destOrd="0" presId="urn:microsoft.com/office/officeart/2008/layout/SquareAccentList"/>
    <dgm:cxn modelId="{C0FB18DF-529C-47AA-8ACC-CCD44A480263}" type="presParOf" srcId="{55496F07-F2E2-48E3-9C6A-5A5C581A25B2}" destId="{171E8922-4FDB-4D9C-85F7-A70A5D23BD0E}" srcOrd="0" destOrd="0" presId="urn:microsoft.com/office/officeart/2008/layout/SquareAccentList"/>
    <dgm:cxn modelId="{8E29204A-35A9-4442-900F-C1350DF5F9D8}" type="presParOf" srcId="{55496F07-F2E2-48E3-9C6A-5A5C581A25B2}" destId="{DE110786-101F-47B2-AD70-B83713848E41}" srcOrd="1" destOrd="0" presId="urn:microsoft.com/office/officeart/2008/layout/SquareAccentList"/>
    <dgm:cxn modelId="{0B1290A7-E733-4374-9913-702C15D7F1C1}" type="presParOf" srcId="{07C7F603-37D3-45B6-AD5A-0FC6BF26BE88}" destId="{F907E965-BC31-47F5-A94C-546306BA5B27}" srcOrd="1" destOrd="0" presId="urn:microsoft.com/office/officeart/2008/layout/SquareAccentList"/>
    <dgm:cxn modelId="{E6BFF564-4F6C-4AC5-9C36-F2F3496E7BEB}" type="presParOf" srcId="{F907E965-BC31-47F5-A94C-546306BA5B27}" destId="{744D60A4-5D35-481F-B6D1-0CAA5D381FBE}" srcOrd="0" destOrd="0" presId="urn:microsoft.com/office/officeart/2008/layout/SquareAccentList"/>
    <dgm:cxn modelId="{BF879C0B-038A-4655-9CE1-5255D68FE88F}" type="presParOf" srcId="{F907E965-BC31-47F5-A94C-546306BA5B27}" destId="{5D17F332-3870-4A38-A38B-FC3314A1BEE4}" srcOrd="1" destOrd="0" presId="urn:microsoft.com/office/officeart/2008/layout/SquareAccentList"/>
    <dgm:cxn modelId="{7BD20E9F-6F0F-47B4-949C-03A185E775B0}" type="presParOf" srcId="{07C7F603-37D3-45B6-AD5A-0FC6BF26BE88}" destId="{A2449869-1C10-4E10-A0EF-CFB6EA382D82}" srcOrd="2" destOrd="0" presId="urn:microsoft.com/office/officeart/2008/layout/SquareAccentList"/>
    <dgm:cxn modelId="{6C1553EA-B92E-423C-822F-FE8229FF5A85}" type="presParOf" srcId="{A2449869-1C10-4E10-A0EF-CFB6EA382D82}" destId="{0DD955BB-0BEF-4CC4-B2C0-CF25DD450C72}" srcOrd="0" destOrd="0" presId="urn:microsoft.com/office/officeart/2008/layout/SquareAccentList"/>
    <dgm:cxn modelId="{1E84558F-0854-439E-A313-CAB3F71EA524}" type="presParOf" srcId="{A2449869-1C10-4E10-A0EF-CFB6EA382D82}" destId="{14B0F87B-3628-43EE-B428-248DC79DFAF3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15EEAC-707E-405D-810B-E393E05976E3}">
      <dsp:nvSpPr>
        <dsp:cNvPr id="0" name=""/>
        <dsp:cNvSpPr/>
      </dsp:nvSpPr>
      <dsp:spPr>
        <a:xfrm>
          <a:off x="0" y="1043368"/>
          <a:ext cx="10515600" cy="1391158"/>
        </a:xfrm>
        <a:prstGeom prst="notchedRightArrow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159D9D-44CC-49E2-891B-E69C2A6E3DE2}">
      <dsp:nvSpPr>
        <dsp:cNvPr id="0" name=""/>
        <dsp:cNvSpPr/>
      </dsp:nvSpPr>
      <dsp:spPr>
        <a:xfrm>
          <a:off x="4621" y="0"/>
          <a:ext cx="3049934" cy="1391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b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b="1" kern="1200" dirty="0"/>
            <a:t>2017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Ondernemingsstrategie</a:t>
          </a:r>
        </a:p>
      </dsp:txBody>
      <dsp:txXfrm>
        <a:off x="4621" y="0"/>
        <a:ext cx="3049934" cy="1391158"/>
      </dsp:txXfrm>
    </dsp:sp>
    <dsp:sp modelId="{C5F32B3B-8915-42F6-93DF-3996ED0F9F8A}">
      <dsp:nvSpPr>
        <dsp:cNvPr id="0" name=""/>
        <dsp:cNvSpPr/>
      </dsp:nvSpPr>
      <dsp:spPr>
        <a:xfrm>
          <a:off x="1355693" y="1565052"/>
          <a:ext cx="347789" cy="347789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E3908-0E4A-4584-98CA-B2C69EA24F44}">
      <dsp:nvSpPr>
        <dsp:cNvPr id="0" name=""/>
        <dsp:cNvSpPr/>
      </dsp:nvSpPr>
      <dsp:spPr>
        <a:xfrm>
          <a:off x="3207052" y="2086737"/>
          <a:ext cx="3049934" cy="1391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Duurzaamheidsprogramma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b="1" kern="1200" dirty="0"/>
            <a:t>2018</a:t>
          </a:r>
        </a:p>
      </dsp:txBody>
      <dsp:txXfrm>
        <a:off x="3207052" y="2086737"/>
        <a:ext cx="3049934" cy="1391158"/>
      </dsp:txXfrm>
    </dsp:sp>
    <dsp:sp modelId="{D032C5C7-5531-4DA1-9559-8C94D4840CA0}">
      <dsp:nvSpPr>
        <dsp:cNvPr id="0" name=""/>
        <dsp:cNvSpPr/>
      </dsp:nvSpPr>
      <dsp:spPr>
        <a:xfrm>
          <a:off x="4558125" y="1565052"/>
          <a:ext cx="347789" cy="347789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D7AD04-E387-43CC-BD0B-A1549A0F6785}">
      <dsp:nvSpPr>
        <dsp:cNvPr id="0" name=""/>
        <dsp:cNvSpPr/>
      </dsp:nvSpPr>
      <dsp:spPr>
        <a:xfrm>
          <a:off x="6409484" y="0"/>
          <a:ext cx="3049934" cy="1391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b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b="1" kern="1200" dirty="0"/>
            <a:t>2019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Start 1</a:t>
          </a:r>
          <a:r>
            <a:rPr lang="nl-NL" sz="1900" kern="1200" baseline="30000" dirty="0"/>
            <a:t>e</a:t>
          </a:r>
          <a:r>
            <a:rPr lang="nl-NL" sz="1900" kern="1200" dirty="0"/>
            <a:t> renovaties</a:t>
          </a:r>
        </a:p>
      </dsp:txBody>
      <dsp:txXfrm>
        <a:off x="6409484" y="0"/>
        <a:ext cx="3049934" cy="1391158"/>
      </dsp:txXfrm>
    </dsp:sp>
    <dsp:sp modelId="{8F93CD35-4681-4B25-88C2-28E2B9AB7286}">
      <dsp:nvSpPr>
        <dsp:cNvPr id="0" name=""/>
        <dsp:cNvSpPr/>
      </dsp:nvSpPr>
      <dsp:spPr>
        <a:xfrm>
          <a:off x="7760556" y="1565052"/>
          <a:ext cx="347789" cy="347789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6596D0-4393-429D-B970-E7AB4B5C52B5}">
      <dsp:nvSpPr>
        <dsp:cNvPr id="0" name=""/>
        <dsp:cNvSpPr/>
      </dsp:nvSpPr>
      <dsp:spPr>
        <a:xfrm>
          <a:off x="5336" y="805063"/>
          <a:ext cx="3809264" cy="448148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120035-778F-42E5-9BE0-1F5414DC0911}">
      <dsp:nvSpPr>
        <dsp:cNvPr id="0" name=""/>
        <dsp:cNvSpPr/>
      </dsp:nvSpPr>
      <dsp:spPr>
        <a:xfrm>
          <a:off x="5336" y="973370"/>
          <a:ext cx="279842" cy="27984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978CCA-20C9-4614-91AB-6EDFA1626BBA}">
      <dsp:nvSpPr>
        <dsp:cNvPr id="0" name=""/>
        <dsp:cNvSpPr/>
      </dsp:nvSpPr>
      <dsp:spPr>
        <a:xfrm>
          <a:off x="5336" y="0"/>
          <a:ext cx="3809264" cy="805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kern="1200" dirty="0"/>
            <a:t>Wensgedachte</a:t>
          </a:r>
        </a:p>
      </dsp:txBody>
      <dsp:txXfrm>
        <a:off x="5336" y="0"/>
        <a:ext cx="3809264" cy="805063"/>
      </dsp:txXfrm>
    </dsp:sp>
    <dsp:sp modelId="{026C96C9-1621-4FAD-B042-2C4352B6A12F}">
      <dsp:nvSpPr>
        <dsp:cNvPr id="0" name=""/>
        <dsp:cNvSpPr/>
      </dsp:nvSpPr>
      <dsp:spPr>
        <a:xfrm>
          <a:off x="5336" y="1625674"/>
          <a:ext cx="279835" cy="279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A6D8F-67AD-4499-BC68-84356DEDB5DE}">
      <dsp:nvSpPr>
        <dsp:cNvPr id="0" name=""/>
        <dsp:cNvSpPr/>
      </dsp:nvSpPr>
      <dsp:spPr>
        <a:xfrm>
          <a:off x="271985" y="1439443"/>
          <a:ext cx="3542616" cy="652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Elke werkdag 1 woning</a:t>
          </a:r>
        </a:p>
      </dsp:txBody>
      <dsp:txXfrm>
        <a:off x="271985" y="1439443"/>
        <a:ext cx="3542616" cy="652297"/>
      </dsp:txXfrm>
    </dsp:sp>
    <dsp:sp modelId="{61795DA9-CF43-439B-B2E6-45FBD035FB25}">
      <dsp:nvSpPr>
        <dsp:cNvPr id="0" name=""/>
        <dsp:cNvSpPr/>
      </dsp:nvSpPr>
      <dsp:spPr>
        <a:xfrm>
          <a:off x="5336" y="2277971"/>
          <a:ext cx="279835" cy="279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7B754D-5353-4AA8-98F7-E7A0D26A06B9}">
      <dsp:nvSpPr>
        <dsp:cNvPr id="0" name=""/>
        <dsp:cNvSpPr/>
      </dsp:nvSpPr>
      <dsp:spPr>
        <a:xfrm>
          <a:off x="271985" y="2091740"/>
          <a:ext cx="3542616" cy="652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Continue renovatietrein</a:t>
          </a:r>
        </a:p>
      </dsp:txBody>
      <dsp:txXfrm>
        <a:off x="271985" y="2091740"/>
        <a:ext cx="3542616" cy="652297"/>
      </dsp:txXfrm>
    </dsp:sp>
    <dsp:sp modelId="{18B4AA97-6BAD-469A-A5DE-D122C2483F67}">
      <dsp:nvSpPr>
        <dsp:cNvPr id="0" name=""/>
        <dsp:cNvSpPr/>
      </dsp:nvSpPr>
      <dsp:spPr>
        <a:xfrm>
          <a:off x="5336" y="2930268"/>
          <a:ext cx="279835" cy="279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22A96-BF5F-4636-A735-550412E619BA}">
      <dsp:nvSpPr>
        <dsp:cNvPr id="0" name=""/>
        <dsp:cNvSpPr/>
      </dsp:nvSpPr>
      <dsp:spPr>
        <a:xfrm>
          <a:off x="271985" y="2744037"/>
          <a:ext cx="3542616" cy="652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Haalbare businesscases</a:t>
          </a:r>
        </a:p>
      </dsp:txBody>
      <dsp:txXfrm>
        <a:off x="271985" y="2744037"/>
        <a:ext cx="3542616" cy="652297"/>
      </dsp:txXfrm>
    </dsp:sp>
    <dsp:sp modelId="{FD5633EB-B52B-42E9-9448-CC0AE143CC33}">
      <dsp:nvSpPr>
        <dsp:cNvPr id="0" name=""/>
        <dsp:cNvSpPr/>
      </dsp:nvSpPr>
      <dsp:spPr>
        <a:xfrm>
          <a:off x="4005064" y="805063"/>
          <a:ext cx="3809264" cy="448148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0BFC50-6CDB-423F-B129-8003DFD958BB}">
      <dsp:nvSpPr>
        <dsp:cNvPr id="0" name=""/>
        <dsp:cNvSpPr/>
      </dsp:nvSpPr>
      <dsp:spPr>
        <a:xfrm>
          <a:off x="4005064" y="973370"/>
          <a:ext cx="279842" cy="27984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EB3EE0-AB46-45C8-847E-ADA53D9DB298}">
      <dsp:nvSpPr>
        <dsp:cNvPr id="0" name=""/>
        <dsp:cNvSpPr/>
      </dsp:nvSpPr>
      <dsp:spPr>
        <a:xfrm>
          <a:off x="4005064" y="0"/>
          <a:ext cx="3809264" cy="805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kern="1200" dirty="0"/>
            <a:t>Werkelijkheid</a:t>
          </a:r>
        </a:p>
      </dsp:txBody>
      <dsp:txXfrm>
        <a:off x="4005064" y="0"/>
        <a:ext cx="3809264" cy="805063"/>
      </dsp:txXfrm>
    </dsp:sp>
    <dsp:sp modelId="{171E8922-4FDB-4D9C-85F7-A70A5D23BD0E}">
      <dsp:nvSpPr>
        <dsp:cNvPr id="0" name=""/>
        <dsp:cNvSpPr/>
      </dsp:nvSpPr>
      <dsp:spPr>
        <a:xfrm>
          <a:off x="4005064" y="1625674"/>
          <a:ext cx="279835" cy="279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110786-101F-47B2-AD70-B83713848E41}">
      <dsp:nvSpPr>
        <dsp:cNvPr id="0" name=""/>
        <dsp:cNvSpPr/>
      </dsp:nvSpPr>
      <dsp:spPr>
        <a:xfrm>
          <a:off x="4271713" y="1439443"/>
          <a:ext cx="3542616" cy="652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Om de 3 dagen 1 woning</a:t>
          </a:r>
        </a:p>
      </dsp:txBody>
      <dsp:txXfrm>
        <a:off x="4271713" y="1439443"/>
        <a:ext cx="3542616" cy="652297"/>
      </dsp:txXfrm>
    </dsp:sp>
    <dsp:sp modelId="{744D60A4-5D35-481F-B6D1-0CAA5D381FBE}">
      <dsp:nvSpPr>
        <dsp:cNvPr id="0" name=""/>
        <dsp:cNvSpPr/>
      </dsp:nvSpPr>
      <dsp:spPr>
        <a:xfrm>
          <a:off x="4005064" y="2277971"/>
          <a:ext cx="279835" cy="279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17F332-3870-4A38-A38B-FC3314A1BEE4}">
      <dsp:nvSpPr>
        <dsp:cNvPr id="0" name=""/>
        <dsp:cNvSpPr/>
      </dsp:nvSpPr>
      <dsp:spPr>
        <a:xfrm>
          <a:off x="4271713" y="2091740"/>
          <a:ext cx="3542616" cy="652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Geen continue renovatiestroom</a:t>
          </a:r>
        </a:p>
      </dsp:txBody>
      <dsp:txXfrm>
        <a:off x="4271713" y="2091740"/>
        <a:ext cx="3542616" cy="652297"/>
      </dsp:txXfrm>
    </dsp:sp>
    <dsp:sp modelId="{0DD955BB-0BEF-4CC4-B2C0-CF25DD450C72}">
      <dsp:nvSpPr>
        <dsp:cNvPr id="0" name=""/>
        <dsp:cNvSpPr/>
      </dsp:nvSpPr>
      <dsp:spPr>
        <a:xfrm>
          <a:off x="4005064" y="2930268"/>
          <a:ext cx="279835" cy="2798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B0F87B-3628-43EE-B428-248DC79DFAF3}">
      <dsp:nvSpPr>
        <dsp:cNvPr id="0" name=""/>
        <dsp:cNvSpPr/>
      </dsp:nvSpPr>
      <dsp:spPr>
        <a:xfrm>
          <a:off x="4271713" y="2744037"/>
          <a:ext cx="3542616" cy="652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Zoektocht naar haalbare businesscases</a:t>
          </a:r>
        </a:p>
      </dsp:txBody>
      <dsp:txXfrm>
        <a:off x="4271713" y="2744037"/>
        <a:ext cx="3542616" cy="6522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2F817-6082-42AD-9176-5CBAB436C6C2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5036F-34B6-4D71-9F48-33A2A8E6D9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403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Niet te lang bij til staan!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522A0-E574-A545-A5C3-2AA6A46256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92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Flauw hellend dak	: 1822 keer</a:t>
            </a:r>
          </a:p>
          <a:p>
            <a:pPr marL="171450" indent="-171450">
              <a:buFontTx/>
              <a:buChar char="-"/>
            </a:pPr>
            <a:r>
              <a:rPr lang="nl-NL" dirty="0"/>
              <a:t>Pui gevel		: 858 keer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340FB-E34B-4D13-8ACF-03163A03395A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1800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dirty="0"/>
              <a:t>Menukaart met oplossingen voor de verschillende componentfamilies.</a:t>
            </a:r>
          </a:p>
          <a:p>
            <a:pPr marL="0" indent="0">
              <a:buFontTx/>
              <a:buNone/>
            </a:pPr>
            <a:endParaRPr lang="nl-NL" dirty="0"/>
          </a:p>
          <a:p>
            <a:pPr marL="171450" indent="-171450">
              <a:buFontTx/>
              <a:buChar char="-"/>
            </a:pPr>
            <a:r>
              <a:rPr lang="nl-NL" dirty="0"/>
              <a:t>Drie strategieën. </a:t>
            </a:r>
          </a:p>
          <a:p>
            <a:pPr marL="171450" indent="-171450">
              <a:buFontTx/>
              <a:buChar char="-"/>
            </a:pPr>
            <a:endParaRPr lang="nl-NL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component wordt een menukaart opgesteld waarbij het volgende is vastgesteld: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nl-NL" sz="11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De levensduurverlenging;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nl-NL" sz="11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De initiële investering;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nl-NL" sz="11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De invloed op verschillende kwaliteiten: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NL" sz="11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Beeldkwaliteit (uitstraling)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NL" sz="11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Woonkwaliteit (comfort)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NL" sz="11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Duurzaamheid (energiegebruik)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NL" sz="11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Gebruikskwaliteit (ruimtegebruik)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nl-NL" sz="11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De globale werkzaamheden bij de gekozen oplossing;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nl-NL" sz="11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Prestaties waaraan het component moet voldoen;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nl-NL" sz="11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Kritische punten waarop uitvoeringskwaliteit meetbaar wordt;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nl-NL" sz="11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De optionele bewonerskeuzen bij het component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nl-NL" sz="11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De impact tijdens uitvoering voor de bewoner (uitvoeringsduur, overlast, overlastbeperkende maatregelen)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nl-NL" sz="11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Demarcatie van werkzaamheden tussen Woonconcept en aanbieder.</a:t>
            </a: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nl-NL" dirty="0"/>
          </a:p>
          <a:p>
            <a:pPr marL="171450" indent="-171450">
              <a:buFontTx/>
              <a:buChar char="-"/>
            </a:pPr>
            <a:endParaRPr lang="nl-NL" dirty="0"/>
          </a:p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340FB-E34B-4D13-8ACF-03163A03395A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5967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jdelijke aanduiding voor dia-afbeelding 1">
            <a:extLst>
              <a:ext uri="{FF2B5EF4-FFF2-40B4-BE49-F238E27FC236}">
                <a16:creationId xmlns:a16="http://schemas.microsoft.com/office/drawing/2014/main" id="{772886E4-0AE5-45D5-8626-EF5653CE08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Tijdelijke aanduiding voor notities 2">
            <a:extLst>
              <a:ext uri="{FF2B5EF4-FFF2-40B4-BE49-F238E27FC236}">
                <a16:creationId xmlns:a16="http://schemas.microsoft.com/office/drawing/2014/main" id="{206D6864-BD46-40EF-84D8-0DF497F78C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dirty="0"/>
          </a:p>
        </p:txBody>
      </p:sp>
      <p:sp>
        <p:nvSpPr>
          <p:cNvPr id="29700" name="Tijdelijke aanduiding voor dianummer 3">
            <a:extLst>
              <a:ext uri="{FF2B5EF4-FFF2-40B4-BE49-F238E27FC236}">
                <a16:creationId xmlns:a16="http://schemas.microsoft.com/office/drawing/2014/main" id="{7A1BF434-908C-4DFD-B7B0-C71860650C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fld id="{DB6EE966-9C89-4826-BD9F-8390A795C5EE}" type="slidenum">
              <a:rPr lang="nl-NL" altLang="nl-NL" smtClean="0"/>
              <a:pPr/>
              <a:t>15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174712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jdelijke aanduiding voor dia-afbeelding 1">
            <a:extLst>
              <a:ext uri="{FF2B5EF4-FFF2-40B4-BE49-F238E27FC236}">
                <a16:creationId xmlns:a16="http://schemas.microsoft.com/office/drawing/2014/main" id="{772886E4-0AE5-45D5-8626-EF5653CE08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Tijdelijke aanduiding voor notities 2">
            <a:extLst>
              <a:ext uri="{FF2B5EF4-FFF2-40B4-BE49-F238E27FC236}">
                <a16:creationId xmlns:a16="http://schemas.microsoft.com/office/drawing/2014/main" id="{206D6864-BD46-40EF-84D8-0DF497F78C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dirty="0"/>
          </a:p>
        </p:txBody>
      </p:sp>
      <p:sp>
        <p:nvSpPr>
          <p:cNvPr id="29700" name="Tijdelijke aanduiding voor dianummer 3">
            <a:extLst>
              <a:ext uri="{FF2B5EF4-FFF2-40B4-BE49-F238E27FC236}">
                <a16:creationId xmlns:a16="http://schemas.microsoft.com/office/drawing/2014/main" id="{7A1BF434-908C-4DFD-B7B0-C71860650C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fld id="{DB6EE966-9C89-4826-BD9F-8390A795C5EE}" type="slidenum">
              <a:rPr lang="nl-NL" altLang="nl-NL" smtClean="0"/>
              <a:pPr/>
              <a:t>16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413188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jdelijke aanduiding voor dia-afbeelding 1">
            <a:extLst>
              <a:ext uri="{FF2B5EF4-FFF2-40B4-BE49-F238E27FC236}">
                <a16:creationId xmlns:a16="http://schemas.microsoft.com/office/drawing/2014/main" id="{772886E4-0AE5-45D5-8626-EF5653CE08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Tijdelijke aanduiding voor notities 2">
            <a:extLst>
              <a:ext uri="{FF2B5EF4-FFF2-40B4-BE49-F238E27FC236}">
                <a16:creationId xmlns:a16="http://schemas.microsoft.com/office/drawing/2014/main" id="{206D6864-BD46-40EF-84D8-0DF497F78C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dirty="0"/>
          </a:p>
        </p:txBody>
      </p:sp>
      <p:sp>
        <p:nvSpPr>
          <p:cNvPr id="29700" name="Tijdelijke aanduiding voor dianummer 3">
            <a:extLst>
              <a:ext uri="{FF2B5EF4-FFF2-40B4-BE49-F238E27FC236}">
                <a16:creationId xmlns:a16="http://schemas.microsoft.com/office/drawing/2014/main" id="{7A1BF434-908C-4DFD-B7B0-C71860650C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fld id="{DB6EE966-9C89-4826-BD9F-8390A795C5EE}" type="slidenum">
              <a:rPr lang="nl-NL" altLang="nl-NL" smtClean="0"/>
              <a:pPr/>
              <a:t>17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85759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>
            <a:extLst>
              <a:ext uri="{FF2B5EF4-FFF2-40B4-BE49-F238E27FC236}">
                <a16:creationId xmlns:a16="http://schemas.microsoft.com/office/drawing/2014/main" id="{6C625D63-0E31-4B8E-B764-36E89785B2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Tijdelijke aanduiding voor notities 2">
            <a:extLst>
              <a:ext uri="{FF2B5EF4-FFF2-40B4-BE49-F238E27FC236}">
                <a16:creationId xmlns:a16="http://schemas.microsoft.com/office/drawing/2014/main" id="{FE23C773-DDBC-40DD-B5BB-D38B2C990F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dirty="0"/>
          </a:p>
        </p:txBody>
      </p:sp>
      <p:sp>
        <p:nvSpPr>
          <p:cNvPr id="17412" name="Tijdelijke aanduiding voor dianummer 3">
            <a:extLst>
              <a:ext uri="{FF2B5EF4-FFF2-40B4-BE49-F238E27FC236}">
                <a16:creationId xmlns:a16="http://schemas.microsoft.com/office/drawing/2014/main" id="{FE40F4F4-E6CC-47F8-AAC4-59E1D78738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fld id="{81479B68-3481-4776-B523-CAE42E163544}" type="slidenum">
              <a:rPr lang="nl-NL" altLang="nl-NL" smtClean="0"/>
              <a:pPr/>
              <a:t>19</a:t>
            </a:fld>
            <a:endParaRPr lang="nl-NL" altLang="nl-NL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340FB-E34B-4D13-8ACF-03163A03395A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449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340FB-E34B-4D13-8ACF-03163A03395A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4704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Hoogste onderhoudskosten</a:t>
            </a:r>
          </a:p>
          <a:p>
            <a:pPr marL="171450" indent="-171450">
              <a:buFontTx/>
              <a:buChar char="-"/>
            </a:pPr>
            <a:r>
              <a:rPr lang="nl-NL" dirty="0"/>
              <a:t>Geplande vervangingen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340FB-E34B-4D13-8ACF-03163A03395A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1532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340FB-E34B-4D13-8ACF-03163A03395A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9468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1C31A7-8169-4FBD-B50C-9C3D49F59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825ECA2-C8F9-4B90-B651-B4825315A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374DC8-BED1-4710-A836-25B5DEBA4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8026-3F21-4F45-8334-57C8DD9B7B2E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C7E5E55-A696-4DC3-975E-E3FB774DC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44085F0-7BD0-44BF-AD83-D8CA9BED2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2DC-79AC-4345-B7EC-1CCF886282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7741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67DEE2-55D1-45D3-9EA5-7B0D97F5D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70F7755-11B5-4C8A-A122-3D8EE8BCF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CA0E51-B4EB-44CF-8B46-D3EE45D72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8026-3F21-4F45-8334-57C8DD9B7B2E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D68ED9-5975-4947-B818-BADAEFC67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8183A5-5371-4A28-ABA6-2D8FE8E9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2DC-79AC-4345-B7EC-1CCF886282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8499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16AAC9F-9592-4492-9D02-9A74AC8D99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7447875-E789-4D90-BADF-31C8A2C35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BDCBAC-5450-49B3-80E7-45F71FD1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8026-3F21-4F45-8334-57C8DD9B7B2E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3AA92B-A978-4D67-8FE0-2D2B27A52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21A99F-E709-40F0-8EE2-C80B9D6DC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2DC-79AC-4345-B7EC-1CCF886282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4506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twee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614" y="6451713"/>
            <a:ext cx="971710" cy="192492"/>
          </a:xfrm>
          <a:prstGeom prst="rect">
            <a:avLst/>
          </a:prstGeom>
        </p:spPr>
      </p:pic>
      <p:sp>
        <p:nvSpPr>
          <p:cNvPr id="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1452" y="6451712"/>
            <a:ext cx="7184762" cy="245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8" b="0" i="0" baseline="0">
                <a:solidFill>
                  <a:srgbClr val="2C3788"/>
                </a:solidFill>
                <a:latin typeface="Arial MT Std Light" charset="0"/>
                <a:ea typeface="Arial MT Std Light" charset="0"/>
                <a:cs typeface="Arial MT Std Light" charset="0"/>
              </a:defRPr>
            </a:lvl1pPr>
          </a:lstStyle>
          <a:p>
            <a:pPr lvl="0"/>
            <a:r>
              <a:rPr lang="en-US" dirty="0"/>
              <a:t>00  |  </a:t>
            </a:r>
            <a:r>
              <a:rPr lang="en-US" dirty="0" err="1"/>
              <a:t>Presentatie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powerpoint</a:t>
            </a:r>
            <a:r>
              <a:rPr lang="en-US" dirty="0"/>
              <a:t> template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78725" y="6237234"/>
            <a:ext cx="10653944" cy="0"/>
          </a:xfrm>
          <a:prstGeom prst="line">
            <a:avLst/>
          </a:prstGeom>
          <a:ln>
            <a:solidFill>
              <a:srgbClr val="2C37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01452" y="948207"/>
            <a:ext cx="3771850" cy="6549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73"/>
              </a:lnSpc>
              <a:spcBef>
                <a:spcPts val="0"/>
              </a:spcBef>
              <a:buFontTx/>
              <a:buNone/>
              <a:defRPr sz="2373" b="1" i="0" kern="3000" baseline="0">
                <a:solidFill>
                  <a:srgbClr val="2C3788"/>
                </a:solidFill>
                <a:latin typeface="Arial" charset="0"/>
              </a:defRPr>
            </a:lvl1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713741" y="1837181"/>
            <a:ext cx="4804150" cy="2790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75" b="0" i="0" baseline="0">
                <a:solidFill>
                  <a:srgbClr val="C5145A"/>
                </a:solidFill>
                <a:latin typeface="Arial MT Std Light" charset="0"/>
                <a:ea typeface="Arial MT Std Light" charset="0"/>
                <a:cs typeface="Arial MT Std Light" charset="0"/>
              </a:defRPr>
            </a:lvl1pPr>
          </a:lstStyle>
          <a:p>
            <a:pPr lvl="0"/>
            <a:r>
              <a:rPr lang="en-US" dirty="0" err="1"/>
              <a:t>Onderkop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powerpoint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713741" y="2390658"/>
            <a:ext cx="10637922" cy="2989390"/>
          </a:xfrm>
          <a:prstGeom prst="rect">
            <a:avLst/>
          </a:prstGeom>
        </p:spPr>
        <p:txBody>
          <a:bodyPr numCol="2" spcCol="720000"/>
          <a:lstStyle>
            <a:lvl1pPr marL="0" indent="0">
              <a:lnSpc>
                <a:spcPts val="2181"/>
              </a:lnSpc>
              <a:spcBef>
                <a:spcPts val="0"/>
              </a:spcBef>
              <a:buNone/>
              <a:defRPr sz="1283" b="0" i="0" baseline="0">
                <a:solidFill>
                  <a:schemeClr val="tx1"/>
                </a:solidFill>
                <a:latin typeface="Arial MT Std Light" charset="0"/>
                <a:ea typeface="Arial MT Std Light" charset="0"/>
                <a:cs typeface="Arial MT Std Light" charset="0"/>
              </a:defRPr>
            </a:lvl1pPr>
          </a:lstStyle>
          <a:p>
            <a:pPr lvl="0"/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faketekst</a:t>
            </a:r>
            <a:r>
              <a:rPr lang="en-US" dirty="0"/>
              <a:t>. </a:t>
            </a:r>
            <a:r>
              <a:rPr lang="en-US" dirty="0" err="1"/>
              <a:t>Alles</a:t>
            </a:r>
            <a:r>
              <a:rPr lang="en-US" dirty="0"/>
              <a:t> wat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is </a:t>
            </a:r>
            <a:r>
              <a:rPr lang="en-US" dirty="0" err="1"/>
              <a:t>slechts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indruk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van het </a:t>
            </a:r>
            <a:r>
              <a:rPr lang="en-US" dirty="0" err="1"/>
              <a:t>grafische</a:t>
            </a:r>
            <a:r>
              <a:rPr lang="en-US" dirty="0"/>
              <a:t> effect van </a:t>
            </a:r>
            <a:r>
              <a:rPr lang="en-US" dirty="0" err="1"/>
              <a:t>tekst</a:t>
            </a:r>
            <a:r>
              <a:rPr lang="en-US" dirty="0"/>
              <a:t> op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plek</a:t>
            </a:r>
            <a:r>
              <a:rPr lang="en-US" dirty="0"/>
              <a:t>. Wat u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leest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voorbeeldtekst</a:t>
            </a:r>
            <a:r>
              <a:rPr lang="en-US" dirty="0"/>
              <a:t>.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later </a:t>
            </a:r>
            <a:r>
              <a:rPr lang="en-US" dirty="0" err="1"/>
              <a:t>vervangen</a:t>
            </a:r>
            <a:r>
              <a:rPr lang="en-US" dirty="0"/>
              <a:t> door de </a:t>
            </a:r>
            <a:r>
              <a:rPr lang="en-US" dirty="0" err="1"/>
              <a:t>uiteindelijke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, die nu nog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bekend</a:t>
            </a:r>
            <a:r>
              <a:rPr lang="en-US" dirty="0"/>
              <a:t> is. De </a:t>
            </a:r>
            <a:r>
              <a:rPr lang="en-US" dirty="0" err="1"/>
              <a:t>faketekst</a:t>
            </a:r>
            <a:r>
              <a:rPr lang="en-US" dirty="0"/>
              <a:t> is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die </a:t>
            </a:r>
            <a:r>
              <a:rPr lang="en-US" dirty="0" err="1"/>
              <a:t>eigenlijk</a:t>
            </a:r>
            <a:r>
              <a:rPr lang="en-US" dirty="0"/>
              <a:t> </a:t>
            </a:r>
            <a:r>
              <a:rPr lang="en-US" dirty="0" err="1"/>
              <a:t>nergens</a:t>
            </a:r>
            <a:r>
              <a:rPr lang="en-US" dirty="0"/>
              <a:t> over </a:t>
            </a:r>
            <a:r>
              <a:rPr lang="en-US" dirty="0" err="1"/>
              <a:t>gaat</a:t>
            </a:r>
            <a:r>
              <a:rPr lang="en-US" dirty="0"/>
              <a:t>. Het </a:t>
            </a:r>
            <a:r>
              <a:rPr lang="en-US" dirty="0" err="1"/>
              <a:t>grappige</a:t>
            </a:r>
            <a:r>
              <a:rPr lang="en-US" dirty="0"/>
              <a:t> is,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mensen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toch</a:t>
            </a:r>
            <a:r>
              <a:rPr lang="en-US" dirty="0"/>
              <a:t> </a:t>
            </a:r>
            <a:r>
              <a:rPr lang="en-US" dirty="0" err="1"/>
              <a:t>vaak</a:t>
            </a:r>
            <a:r>
              <a:rPr lang="en-US" dirty="0"/>
              <a:t> </a:t>
            </a:r>
            <a:r>
              <a:rPr lang="en-US" dirty="0" err="1"/>
              <a:t>lezen</a:t>
            </a:r>
            <a:r>
              <a:rPr lang="en-US" dirty="0"/>
              <a:t>. </a:t>
            </a:r>
            <a:r>
              <a:rPr lang="en-US" dirty="0" err="1"/>
              <a:t>Zelfs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men </a:t>
            </a:r>
            <a:r>
              <a:rPr lang="en-US" dirty="0" err="1"/>
              <a:t>weet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het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faketekst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, </a:t>
            </a:r>
            <a:r>
              <a:rPr lang="en-US" dirty="0" err="1"/>
              <a:t>lezen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toch</a:t>
            </a:r>
            <a:r>
              <a:rPr lang="en-US" dirty="0"/>
              <a:t> door. 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faketekst</a:t>
            </a:r>
            <a:r>
              <a:rPr lang="en-US" dirty="0"/>
              <a:t>. </a:t>
            </a:r>
            <a:r>
              <a:rPr lang="en-US" dirty="0" err="1"/>
              <a:t>Alles</a:t>
            </a:r>
            <a:r>
              <a:rPr lang="en-US" dirty="0"/>
              <a:t> wat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is </a:t>
            </a:r>
            <a:r>
              <a:rPr lang="en-US" dirty="0" err="1"/>
              <a:t>slechts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indruk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van het </a:t>
            </a:r>
            <a:r>
              <a:rPr lang="en-US" dirty="0" err="1"/>
              <a:t>grafische</a:t>
            </a:r>
            <a:r>
              <a:rPr lang="en-US" dirty="0"/>
              <a:t> effect van </a:t>
            </a:r>
            <a:r>
              <a:rPr lang="en-US" dirty="0" err="1"/>
              <a:t>tekst</a:t>
            </a:r>
            <a:r>
              <a:rPr lang="en-US" dirty="0"/>
              <a:t> op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plek</a:t>
            </a:r>
            <a:r>
              <a:rPr lang="en-US" dirty="0"/>
              <a:t>. Wat u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leest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voorbeeldtekst</a:t>
            </a:r>
            <a:r>
              <a:rPr lang="en-US" dirty="0"/>
              <a:t>.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later </a:t>
            </a:r>
            <a:r>
              <a:rPr lang="en-US" dirty="0" err="1"/>
              <a:t>vervangen</a:t>
            </a:r>
            <a:r>
              <a:rPr lang="en-US" dirty="0"/>
              <a:t> door de </a:t>
            </a:r>
            <a:r>
              <a:rPr lang="en-US" dirty="0" err="1"/>
              <a:t>uiteindelijke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, die nu nog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bekend</a:t>
            </a:r>
            <a:r>
              <a:rPr lang="en-US" dirty="0"/>
              <a:t> is. De </a:t>
            </a:r>
            <a:r>
              <a:rPr lang="en-US" dirty="0" err="1"/>
              <a:t>faketekst</a:t>
            </a:r>
            <a:r>
              <a:rPr lang="en-US" dirty="0"/>
              <a:t> is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die </a:t>
            </a:r>
            <a:r>
              <a:rPr lang="en-US" dirty="0" err="1"/>
              <a:t>eigenlijk</a:t>
            </a:r>
            <a:r>
              <a:rPr lang="en-US" dirty="0"/>
              <a:t> </a:t>
            </a:r>
            <a:r>
              <a:rPr lang="en-US" dirty="0" err="1"/>
              <a:t>nergens</a:t>
            </a:r>
            <a:r>
              <a:rPr lang="en-US" dirty="0"/>
              <a:t> over </a:t>
            </a:r>
            <a:r>
              <a:rPr lang="en-US" dirty="0" err="1"/>
              <a:t>gaat</a:t>
            </a:r>
            <a:r>
              <a:rPr lang="en-US" dirty="0"/>
              <a:t>. Het </a:t>
            </a:r>
            <a:r>
              <a:rPr lang="en-US" dirty="0" err="1"/>
              <a:t>grappige</a:t>
            </a:r>
            <a:r>
              <a:rPr lang="en-US" dirty="0"/>
              <a:t> is,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mensen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toch</a:t>
            </a:r>
            <a:r>
              <a:rPr lang="en-US" dirty="0"/>
              <a:t> </a:t>
            </a:r>
            <a:r>
              <a:rPr lang="en-US" dirty="0" err="1"/>
              <a:t>vaak</a:t>
            </a:r>
            <a:r>
              <a:rPr lang="en-US" dirty="0"/>
              <a:t> </a:t>
            </a:r>
            <a:r>
              <a:rPr lang="en-US" dirty="0" err="1"/>
              <a:t>lezen</a:t>
            </a:r>
            <a:r>
              <a:rPr lang="en-US" dirty="0"/>
              <a:t>. </a:t>
            </a:r>
            <a:r>
              <a:rPr lang="en-US" dirty="0" err="1"/>
              <a:t>Zelfs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men </a:t>
            </a:r>
            <a:r>
              <a:rPr lang="en-US" dirty="0" err="1"/>
              <a:t>weet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het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faketekst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, </a:t>
            </a:r>
            <a:r>
              <a:rPr lang="en-US" dirty="0" err="1"/>
              <a:t>lezen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toch</a:t>
            </a:r>
            <a:r>
              <a:rPr lang="en-US" dirty="0"/>
              <a:t> door. 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faketekst</a:t>
            </a:r>
            <a:r>
              <a:rPr lang="en-US" dirty="0"/>
              <a:t>. </a:t>
            </a:r>
            <a:r>
              <a:rPr lang="en-US" dirty="0" err="1"/>
              <a:t>Alles</a:t>
            </a:r>
            <a:r>
              <a:rPr lang="en-US" dirty="0"/>
              <a:t> wat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is </a:t>
            </a:r>
            <a:r>
              <a:rPr lang="en-US" dirty="0" err="1"/>
              <a:t>slechts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indruk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van het </a:t>
            </a:r>
            <a:r>
              <a:rPr lang="en-US" dirty="0" err="1"/>
              <a:t>grafische</a:t>
            </a:r>
            <a:r>
              <a:rPr lang="en-US" dirty="0"/>
              <a:t> effect van </a:t>
            </a:r>
            <a:r>
              <a:rPr lang="en-US" dirty="0" err="1"/>
              <a:t>tekst</a:t>
            </a:r>
            <a:r>
              <a:rPr lang="en-US" dirty="0"/>
              <a:t> op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plek</a:t>
            </a:r>
            <a:r>
              <a:rPr lang="en-US" dirty="0"/>
              <a:t>. Wat u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leest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7836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439AD-03AD-4E2F-8BC9-E7BDB356C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FD016E-79D2-458F-8F02-EFDD8C954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BBB375-E7D9-491C-939C-C582B16DE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8026-3F21-4F45-8334-57C8DD9B7B2E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F7B285-0183-47DD-800C-99B0FC5F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9AAAF9-3DB3-4EBC-A86F-1F534A45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2DC-79AC-4345-B7EC-1CCF886282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2753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90199-17A4-4837-A061-C2904BCB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E1C8FD-AF52-4A34-B39C-DD5CA3C08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A3070A-1E4D-4ABB-827D-9C6C4720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8026-3F21-4F45-8334-57C8DD9B7B2E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41B230-96A1-4916-B577-62A68222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6C85D3-8F3D-45AF-BA66-1EA40623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2DC-79AC-4345-B7EC-1CCF886282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013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B38519-F22C-4FC6-9921-C073D49AC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36E086-1823-4602-935C-31EBAF072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0955B02-E7BC-4556-BACA-6EA90737F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B552B49-7A8F-4B73-946F-335F16B3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8026-3F21-4F45-8334-57C8DD9B7B2E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A2CAA9-0F57-4963-94C7-35CFE177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1CFDA9D-D1B1-4227-9563-7BB73BAE6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2DC-79AC-4345-B7EC-1CCF886282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4132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89B411-F9A6-448F-A85D-C49CC4DC0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9FCCDF5-1F93-4D8D-B507-F7AF32277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4FBFE10-8708-4789-9202-03A1A32BC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5DDF1A4-ECC0-4E71-99B3-B9ECEDD808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A3C4AC6-44F1-4F25-AECC-AB98B3F825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54492E5-C4F6-4232-9191-9787CC853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8026-3F21-4F45-8334-57C8DD9B7B2E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A490A58-C06F-4A82-B6B8-6CFA252F1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A871E25-0455-4B98-8175-B5CBB64F3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2DC-79AC-4345-B7EC-1CCF886282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930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7E9E61-375D-41A4-ACC4-733BD9ADA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1D7A414-7569-40A1-94FB-72F42497E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8026-3F21-4F45-8334-57C8DD9B7B2E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7439E05-A36C-4CE4-BDD1-2900EBFBB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4FEF177-F0B7-4465-8738-DA99713F8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2DC-79AC-4345-B7EC-1CCF886282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667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DE8904F-521B-413D-8A49-648C80BC3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8026-3F21-4F45-8334-57C8DD9B7B2E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D0994EF-006B-45CD-AB23-3A395A6BB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81B347D-39A3-4E72-92B5-0FCBDFA05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2DC-79AC-4345-B7EC-1CCF886282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1959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85A926-8368-4B17-839E-53ACE40EE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EE1E70-54F0-43B6-B788-8CD148591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81540E-1C71-4A5E-A288-88A979F35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1574C97-0F0E-42DB-AA4A-50C44C63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8026-3F21-4F45-8334-57C8DD9B7B2E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C79100-FAE8-4411-979A-5F5CD360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48E133F-43AE-427E-998B-1267D808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2DC-79AC-4345-B7EC-1CCF886282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91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EF6049-0020-4243-89FB-0F91B239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9907383-6F86-46C3-8DC1-EF71F01E9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2D0649-4E72-4641-AAF4-A5FE4CAA8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EF967B7-073E-4873-BF6D-69946FE8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8026-3F21-4F45-8334-57C8DD9B7B2E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B425E14-00F7-416C-8747-4802D4CE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A06E7BE-BCAC-4988-A80F-A0EE47840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52DC-79AC-4345-B7EC-1CCF886282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715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34E3BEC-C5EB-4C4C-9749-6D3712C13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63F68E-733A-4A86-8BBC-116B0941E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06A07-A7A1-4EAC-9C56-3BEC576CF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A8026-3F21-4F45-8334-57C8DD9B7B2E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49A4B0-A08C-4C11-8EAF-B41DA8CB5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EAA62E-BEC5-4EFF-9E35-7833A0CBB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852DC-79AC-4345-B7EC-1CCF886282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1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E3DE3F3-9974-234F-9C5D-9E09B3C4C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519586"/>
            <a:ext cx="3425609" cy="1573927"/>
          </a:xfrm>
          <a:prstGeom prst="rect">
            <a:avLst/>
          </a:prstGeom>
        </p:spPr>
      </p:pic>
      <p:pic>
        <p:nvPicPr>
          <p:cNvPr id="3" name="Afbeelding 5">
            <a:extLst>
              <a:ext uri="{FF2B5EF4-FFF2-40B4-BE49-F238E27FC236}">
                <a16:creationId xmlns:a16="http://schemas.microsoft.com/office/drawing/2014/main" id="{682E3D8D-1D88-494A-A1AE-230F18985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5729" y="1958925"/>
            <a:ext cx="3433324" cy="6952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75B75C8F-4F4E-1040-A0AA-D51B57C6D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9725" y="1335666"/>
            <a:ext cx="3423916" cy="1986394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45BD2B00-CC0C-554C-8605-0087DF5254D2}"/>
              </a:ext>
            </a:extLst>
          </p:cNvPr>
          <p:cNvSpPr txBox="1"/>
          <p:nvPr/>
        </p:nvSpPr>
        <p:spPr>
          <a:xfrm>
            <a:off x="838200" y="4678287"/>
            <a:ext cx="103325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dirty="0">
                <a:solidFill>
                  <a:schemeClr val="bg1"/>
                </a:solidFill>
              </a:rPr>
              <a:t>Van programma naar menukaart</a:t>
            </a:r>
          </a:p>
        </p:txBody>
      </p:sp>
    </p:spTree>
    <p:extLst>
      <p:ext uri="{BB962C8B-B14F-4D97-AF65-F5344CB8AC3E}">
        <p14:creationId xmlns:p14="http://schemas.microsoft.com/office/powerpoint/2010/main" val="2453378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3517A22-B6AC-4A51-B1A4-97B7FD6439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8905" y="370449"/>
            <a:ext cx="4066891" cy="654946"/>
          </a:xfrm>
        </p:spPr>
        <p:txBody>
          <a:bodyPr/>
          <a:lstStyle/>
          <a:p>
            <a:r>
              <a:rPr lang="nl-NL" dirty="0"/>
              <a:t>Energietransitie 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A60D5E7-3A89-47E4-AF18-6BC11025BB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93823" y="1532885"/>
            <a:ext cx="8461768" cy="3071016"/>
          </a:xfrm>
        </p:spPr>
        <p:txBody>
          <a:bodyPr/>
          <a:lstStyle/>
          <a:p>
            <a:endParaRPr lang="nl-NL" dirty="0">
              <a:solidFill>
                <a:srgbClr val="C5145A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nl-NL" sz="1475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52E8D8-66A0-4424-9592-01976F0ED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524" y="517907"/>
            <a:ext cx="1157010" cy="1157010"/>
          </a:xfrm>
          <a:prstGeom prst="rect">
            <a:avLst/>
          </a:prstGeom>
        </p:spPr>
      </p:pic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0A233D89-B9B9-4E46-B50A-4E961F2FA277}"/>
              </a:ext>
            </a:extLst>
          </p:cNvPr>
          <p:cNvSpPr txBox="1">
            <a:spLocks/>
          </p:cNvSpPr>
          <p:nvPr/>
        </p:nvSpPr>
        <p:spPr>
          <a:xfrm>
            <a:off x="1572880" y="1509573"/>
            <a:ext cx="7852232" cy="530800"/>
          </a:xfrm>
          <a:prstGeom prst="rect">
            <a:avLst/>
          </a:prstGeom>
        </p:spPr>
        <p:txBody>
          <a:bodyPr/>
          <a:lstStyle>
            <a:lvl1pPr marL="0" indent="0" algn="l" defTabSz="1069162" rtl="0" eaLnBrk="1" latinLnBrk="0" hangingPunct="1">
              <a:lnSpc>
                <a:spcPct val="120000"/>
              </a:lnSpc>
              <a:spcBef>
                <a:spcPts val="1559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300" b="0" i="0" kern="1200" cap="none" baseline="0">
                <a:solidFill>
                  <a:srgbClr val="C5145A"/>
                </a:solidFill>
                <a:effectLst/>
                <a:latin typeface="Arial MT Std Light" charset="0"/>
                <a:ea typeface="Arial MT Std Light" charset="0"/>
                <a:cs typeface="Arial MT Std Light" charset="0"/>
              </a:defRPr>
            </a:lvl1pPr>
            <a:lvl2pPr marL="1069162" indent="-356387" algn="l" defTabSz="1069162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94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781937" indent="-356387" algn="l" defTabSz="1069162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9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494712" indent="-356387" algn="l" defTabSz="1069162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83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3207487" indent="-356387" algn="l" defTabSz="1069162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>
                <a:latin typeface="Arial MT Std Light"/>
              </a:rPr>
              <a:t>Gemeenten:</a:t>
            </a:r>
          </a:p>
          <a:p>
            <a:pPr>
              <a:lnSpc>
                <a:spcPts val="2181"/>
              </a:lnSpc>
              <a:spcBef>
                <a:spcPts val="0"/>
              </a:spcBef>
            </a:pPr>
            <a:r>
              <a:rPr lang="nl-NL" sz="1600" dirty="0">
                <a:solidFill>
                  <a:schemeClr val="tx1"/>
                </a:solidFill>
                <a:latin typeface="Arial MT Std Light"/>
                <a:ea typeface="Verdana" panose="020B0604030504040204" pitchFamily="34" charset="0"/>
                <a:cs typeface="Arial" panose="020B0604020202020204" pitchFamily="34" charset="0"/>
              </a:rPr>
              <a:t>Transitievisie warmte (2021): waar, wanneer, welke en hoe wijken van aardgas af </a:t>
            </a:r>
          </a:p>
          <a:p>
            <a:r>
              <a:rPr lang="nl-NL" sz="1600" dirty="0">
                <a:solidFill>
                  <a:schemeClr val="tx1"/>
                </a:solidFill>
                <a:latin typeface="Arial MT Std Light"/>
                <a:ea typeface="Verdana" panose="020B0604030504040204" pitchFamily="34" charset="0"/>
                <a:cs typeface="Arial" panose="020B0604020202020204" pitchFamily="34" charset="0"/>
              </a:rPr>
              <a:t>Afhankelijkheid voor Vivare: hoe ziet de toekomstige energie infrastructuur er uit?</a:t>
            </a:r>
          </a:p>
          <a:p>
            <a:r>
              <a:rPr lang="nl-NL" sz="1800" dirty="0">
                <a:latin typeface="Arial MT Std Light"/>
              </a:rPr>
              <a:t>Vivare </a:t>
            </a:r>
          </a:p>
          <a:p>
            <a:pPr>
              <a:lnSpc>
                <a:spcPts val="2181"/>
              </a:lnSpc>
              <a:spcBef>
                <a:spcPts val="0"/>
              </a:spcBef>
            </a:pPr>
            <a:r>
              <a:rPr lang="nl-NL" sz="1600" dirty="0">
                <a:solidFill>
                  <a:schemeClr val="tx1"/>
                </a:solidFill>
                <a:latin typeface="Arial MT Std Light"/>
                <a:cs typeface="Arial" panose="020B0604020202020204" pitchFamily="34" charset="0"/>
              </a:rPr>
              <a:t>Stap voor stap verduurzamen, energieprestatie woningen verbeteren, warmtevraag naar beneden brengen uiteindelijk CO2 neutrale portofolio in 2050</a:t>
            </a: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1"/>
                </a:solidFill>
                <a:latin typeface="Arial MT Std Light"/>
                <a:ea typeface="Verdana" panose="020B0604030504040204" pitchFamily="34" charset="0"/>
                <a:cs typeface="Arial" panose="020B0604020202020204" pitchFamily="34" charset="0"/>
              </a:rPr>
              <a:t>Ca 600 woningen per jaar verduurzamen</a:t>
            </a: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1"/>
                </a:solidFill>
                <a:latin typeface="Arial MT Std Light"/>
                <a:ea typeface="Verdana" panose="020B0604030504040204" pitchFamily="34" charset="0"/>
                <a:cs typeface="Arial" panose="020B0604020202020204" pitchFamily="34" charset="0"/>
              </a:rPr>
              <a:t>Nieuwbouw= NOM/BENG</a:t>
            </a: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1"/>
                </a:solidFill>
                <a:latin typeface="Arial MT Std Light"/>
                <a:ea typeface="Verdana" panose="020B0604030504040204" pitchFamily="34" charset="0"/>
                <a:cs typeface="Arial" panose="020B0604020202020204" pitchFamily="34" charset="0"/>
              </a:rPr>
              <a:t>2000 woningen voorzien van zonnepanelen in 2021 en 2022</a:t>
            </a: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1"/>
                </a:solidFill>
                <a:latin typeface="Arial MT Std Light"/>
                <a:ea typeface="Verdana" panose="020B0604030504040204" pitchFamily="34" charset="0"/>
                <a:cs typeface="Arial" panose="020B0604020202020204" pitchFamily="34" charset="0"/>
              </a:rPr>
              <a:t>Deelname aan 2 proeftuinen aardgasvrije wijken in Arnhem: Smartpolder en </a:t>
            </a:r>
            <a:r>
              <a:rPr lang="nl-NL" sz="1400" dirty="0" err="1">
                <a:solidFill>
                  <a:schemeClr val="tx1"/>
                </a:solidFill>
                <a:latin typeface="Arial MT Std Light"/>
                <a:ea typeface="Verdana" panose="020B0604030504040204" pitchFamily="34" charset="0"/>
                <a:cs typeface="Arial" panose="020B0604020202020204" pitchFamily="34" charset="0"/>
              </a:rPr>
              <a:t>Elderveld</a:t>
            </a:r>
            <a:r>
              <a:rPr lang="nl-NL" sz="1400" dirty="0">
                <a:solidFill>
                  <a:schemeClr val="tx1"/>
                </a:solidFill>
                <a:latin typeface="Arial MT Std Light"/>
                <a:ea typeface="Verdana" panose="020B0604030504040204" pitchFamily="34" charset="0"/>
                <a:cs typeface="Arial" panose="020B0604020202020204" pitchFamily="34" charset="0"/>
              </a:rPr>
              <a:t> Noord</a:t>
            </a:r>
          </a:p>
          <a:p>
            <a:endParaRPr lang="nl-NL" sz="1475" dirty="0"/>
          </a:p>
        </p:txBody>
      </p:sp>
    </p:spTree>
    <p:extLst>
      <p:ext uri="{BB962C8B-B14F-4D97-AF65-F5344CB8AC3E}">
        <p14:creationId xmlns:p14="http://schemas.microsoft.com/office/powerpoint/2010/main" val="56813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38C368-EF6B-45F5-8144-0DF661BD4A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9986" y="335965"/>
            <a:ext cx="7401798" cy="654946"/>
          </a:xfrm>
        </p:spPr>
        <p:txBody>
          <a:bodyPr>
            <a:normAutofit/>
          </a:bodyPr>
          <a:lstStyle/>
          <a:p>
            <a:r>
              <a:rPr lang="nl-NL" sz="2300" dirty="0"/>
              <a:t>Strategie Energietransitie in grote lijnen </a:t>
            </a:r>
          </a:p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AC5AA72-8B5D-4B5F-8BD3-853E0E648B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5027" y="1809549"/>
            <a:ext cx="4673707" cy="3992947"/>
          </a:xfrm>
        </p:spPr>
        <p:txBody>
          <a:bodyPr numCol="1">
            <a:noAutofit/>
          </a:bodyPr>
          <a:lstStyle/>
          <a:p>
            <a:r>
              <a:rPr lang="nl-NL" sz="1400" b="1" dirty="0">
                <a:solidFill>
                  <a:srgbClr val="0070C0"/>
                </a:solidFill>
              </a:rPr>
              <a:t>2022-2030 transitie gereed maken:</a:t>
            </a:r>
          </a:p>
          <a:p>
            <a:pPr marL="219936" indent="-219936">
              <a:buFontTx/>
              <a:buChar char="-"/>
            </a:pPr>
            <a:r>
              <a:rPr lang="nl-NL" sz="1400" dirty="0"/>
              <a:t>warmtevraag verminderen</a:t>
            </a:r>
          </a:p>
          <a:p>
            <a:pPr marL="219936" indent="-219936">
              <a:buFontTx/>
              <a:buChar char="-"/>
            </a:pPr>
            <a:r>
              <a:rPr lang="nl-NL" sz="1400" dirty="0"/>
              <a:t>Installaties verbeteren (hybride als voorbereiding)</a:t>
            </a:r>
          </a:p>
          <a:p>
            <a:pPr marL="219936" indent="-219936">
              <a:buFontTx/>
              <a:buChar char="-"/>
            </a:pPr>
            <a:r>
              <a:rPr lang="nl-NL" sz="1400" dirty="0"/>
              <a:t>Aandeel hernieuwbaar vergroten (zie zonnepanelen)</a:t>
            </a:r>
          </a:p>
          <a:p>
            <a:pPr marL="219936" indent="-219936">
              <a:buFontTx/>
              <a:buChar char="-"/>
            </a:pPr>
            <a:endParaRPr lang="nl-NL" sz="1400" dirty="0"/>
          </a:p>
          <a:p>
            <a:r>
              <a:rPr lang="nl-NL" sz="1400" b="1" dirty="0">
                <a:solidFill>
                  <a:srgbClr val="0070C0"/>
                </a:solidFill>
              </a:rPr>
              <a:t>2030-2040 </a:t>
            </a:r>
          </a:p>
          <a:p>
            <a:r>
              <a:rPr lang="nl-NL" sz="1400" dirty="0"/>
              <a:t>3 verschillende alternatieven voor  aardgas</a:t>
            </a:r>
          </a:p>
          <a:p>
            <a:pPr marL="219936" indent="-219936">
              <a:buFontTx/>
              <a:buChar char="-"/>
            </a:pPr>
            <a:r>
              <a:rPr lang="nl-NL" sz="1400" dirty="0"/>
              <a:t>Warmte</a:t>
            </a:r>
          </a:p>
          <a:p>
            <a:pPr marL="219936" indent="-219936">
              <a:buFontTx/>
              <a:buChar char="-"/>
            </a:pPr>
            <a:r>
              <a:rPr lang="nl-NL" sz="1400" dirty="0" err="1"/>
              <a:t>All</a:t>
            </a:r>
            <a:r>
              <a:rPr lang="nl-NL" sz="1400" dirty="0"/>
              <a:t> </a:t>
            </a:r>
            <a:r>
              <a:rPr lang="nl-NL" sz="1400" dirty="0" err="1"/>
              <a:t>electric</a:t>
            </a:r>
            <a:endParaRPr lang="nl-NL" sz="1400" dirty="0"/>
          </a:p>
          <a:p>
            <a:pPr marL="219936" indent="-219936">
              <a:buFontTx/>
              <a:buChar char="-"/>
            </a:pPr>
            <a:r>
              <a:rPr lang="nl-NL" sz="1400" dirty="0"/>
              <a:t>Duurzaam gas (H2)</a:t>
            </a:r>
          </a:p>
          <a:p>
            <a:pPr marL="219936" indent="-219936">
              <a:buFontTx/>
              <a:buChar char="-"/>
            </a:pPr>
            <a:r>
              <a:rPr lang="nl-NL" sz="1400" dirty="0"/>
              <a:t>(Hybride)</a:t>
            </a:r>
          </a:p>
          <a:p>
            <a:endParaRPr lang="nl-NL" sz="1400" dirty="0"/>
          </a:p>
          <a:p>
            <a:r>
              <a:rPr lang="nl-NL" sz="1400" b="1" dirty="0">
                <a:solidFill>
                  <a:srgbClr val="0070C0"/>
                </a:solidFill>
              </a:rPr>
              <a:t>2040-2050</a:t>
            </a:r>
          </a:p>
          <a:p>
            <a:r>
              <a:rPr lang="nl-NL" sz="1400" dirty="0"/>
              <a:t>Naar aardgasvrij en CO2 Neutraal</a:t>
            </a:r>
          </a:p>
          <a:p>
            <a:pPr marL="219936" indent="-219936">
              <a:buFontTx/>
              <a:buChar char="-"/>
            </a:pPr>
            <a:endParaRPr lang="nl-NL" sz="1400" dirty="0"/>
          </a:p>
          <a:p>
            <a:pPr marL="219936" indent="-219936">
              <a:buFontTx/>
              <a:buChar char="-"/>
            </a:pPr>
            <a:endParaRPr lang="nl-NL" sz="14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EF7ED49-FD72-4F28-A78A-7D04FF9050CC}"/>
              </a:ext>
            </a:extLst>
          </p:cNvPr>
          <p:cNvSpPr txBox="1"/>
          <p:nvPr/>
        </p:nvSpPr>
        <p:spPr>
          <a:xfrm>
            <a:off x="1469986" y="946634"/>
            <a:ext cx="6652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C5145A"/>
                </a:solidFill>
                <a:latin typeface="Arial MT Std Light" charset="0"/>
              </a:rPr>
              <a:t>“De 3 opties open (houden)”</a:t>
            </a:r>
          </a:p>
          <a:p>
            <a:r>
              <a:rPr lang="nl-NL" sz="1600" dirty="0">
                <a:solidFill>
                  <a:srgbClr val="C5145A"/>
                </a:solidFill>
                <a:latin typeface="Arial MT Std Light" charset="0"/>
              </a:rPr>
              <a:t>In samenhang met de TVW van de betreffende gemeenten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D0177E2-8476-464C-8A67-6FDF01A2C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78" y="2630435"/>
            <a:ext cx="4627950" cy="217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>
            <a:extLst>
              <a:ext uri="{FF2B5EF4-FFF2-40B4-BE49-F238E27FC236}">
                <a16:creationId xmlns:a16="http://schemas.microsoft.com/office/drawing/2014/main" id="{F2C96BDC-3577-46CB-B2F4-E04837B3C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2087" y="6575426"/>
            <a:ext cx="9278938" cy="92075"/>
          </a:xfrm>
          <a:solidFill>
            <a:srgbClr val="82B240"/>
          </a:solidFill>
        </p:spPr>
        <p:txBody>
          <a:bodyPr>
            <a:normAutofit fontScale="90000"/>
          </a:bodyPr>
          <a:lstStyle/>
          <a:p>
            <a:pPr eaLnBrk="1" hangingPunct="1"/>
            <a:br>
              <a:rPr lang="nl-NL" altLang="nl-NL" sz="2800" dirty="0">
                <a:solidFill>
                  <a:schemeClr val="bg1"/>
                </a:solidFill>
                <a:ea typeface="Geneva" pitchFamily="124" charset="-128"/>
              </a:rPr>
            </a:br>
            <a:br>
              <a:rPr lang="nl-NL" altLang="nl-NL" sz="2800" dirty="0">
                <a:solidFill>
                  <a:schemeClr val="bg1"/>
                </a:solidFill>
                <a:ea typeface="Geneva" pitchFamily="124" charset="-128"/>
              </a:rPr>
            </a:br>
            <a:endParaRPr lang="nl-NL" altLang="nl-NL" sz="2800" dirty="0">
              <a:solidFill>
                <a:schemeClr val="bg1"/>
              </a:solidFill>
              <a:ea typeface="Geneva" pitchFamily="124" charset="-128"/>
            </a:endParaRPr>
          </a:p>
        </p:txBody>
      </p:sp>
      <p:pic>
        <p:nvPicPr>
          <p:cNvPr id="7171" name="Afbeelding 5">
            <a:extLst>
              <a:ext uri="{FF2B5EF4-FFF2-40B4-BE49-F238E27FC236}">
                <a16:creationId xmlns:a16="http://schemas.microsoft.com/office/drawing/2014/main" id="{7CF477F8-69BE-4841-9040-32B1A6236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46076"/>
            <a:ext cx="14239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kstvak 6">
            <a:extLst>
              <a:ext uri="{FF2B5EF4-FFF2-40B4-BE49-F238E27FC236}">
                <a16:creationId xmlns:a16="http://schemas.microsoft.com/office/drawing/2014/main" id="{D6C53E64-0A86-43C0-B29A-A4FB774B2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285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1800" dirty="0"/>
          </a:p>
        </p:txBody>
      </p:sp>
      <p:sp>
        <p:nvSpPr>
          <p:cNvPr id="7173" name="Tijdelijke aanduiding voor inhoud 2">
            <a:extLst>
              <a:ext uri="{FF2B5EF4-FFF2-40B4-BE49-F238E27FC236}">
                <a16:creationId xmlns:a16="http://schemas.microsoft.com/office/drawing/2014/main" id="{6CA564CF-5D0D-4324-B111-954307D82C98}"/>
              </a:ext>
            </a:extLst>
          </p:cNvPr>
          <p:cNvSpPr txBox="1">
            <a:spLocks/>
          </p:cNvSpPr>
          <p:nvPr/>
        </p:nvSpPr>
        <p:spPr bwMode="auto">
          <a:xfrm>
            <a:off x="2066925" y="1784351"/>
            <a:ext cx="8199438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nl-NL" altLang="nl-NL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4" name="Titel 1">
            <a:extLst>
              <a:ext uri="{FF2B5EF4-FFF2-40B4-BE49-F238E27FC236}">
                <a16:creationId xmlns:a16="http://schemas.microsoft.com/office/drawing/2014/main" id="{111E35C7-A292-4CAC-A7CF-8818F28E088A}"/>
              </a:ext>
            </a:extLst>
          </p:cNvPr>
          <p:cNvSpPr txBox="1">
            <a:spLocks/>
          </p:cNvSpPr>
          <p:nvPr/>
        </p:nvSpPr>
        <p:spPr bwMode="auto">
          <a:xfrm>
            <a:off x="1462087" y="790575"/>
            <a:ext cx="9278938" cy="749300"/>
          </a:xfrm>
          <a:prstGeom prst="rect">
            <a:avLst/>
          </a:prstGeom>
          <a:solidFill>
            <a:srgbClr val="82B2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2800" b="1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Missie deltaWonen</a:t>
            </a:r>
            <a:endParaRPr lang="nl-NL" altLang="nl-NL" sz="2800" dirty="0">
              <a:solidFill>
                <a:schemeClr val="bg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175" name="Afbeelding 1">
            <a:extLst>
              <a:ext uri="{FF2B5EF4-FFF2-40B4-BE49-F238E27FC236}">
                <a16:creationId xmlns:a16="http://schemas.microsoft.com/office/drawing/2014/main" id="{807D784B-0CAC-4A14-890A-7039A15A5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2019301"/>
            <a:ext cx="6570662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Afbeelding 9">
            <a:extLst>
              <a:ext uri="{FF2B5EF4-FFF2-40B4-BE49-F238E27FC236}">
                <a16:creationId xmlns:a16="http://schemas.microsoft.com/office/drawing/2014/main" id="{7943F97F-F7C4-4E51-AD05-CC3EADD5E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343401"/>
            <a:ext cx="6157912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>
            <a:extLst>
              <a:ext uri="{FF2B5EF4-FFF2-40B4-BE49-F238E27FC236}">
                <a16:creationId xmlns:a16="http://schemas.microsoft.com/office/drawing/2014/main" id="{EE69BDB5-92B9-449B-86C7-DC29841ED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2087" y="6575426"/>
            <a:ext cx="9278938" cy="92075"/>
          </a:xfrm>
          <a:solidFill>
            <a:srgbClr val="82B240"/>
          </a:solidFill>
        </p:spPr>
        <p:txBody>
          <a:bodyPr>
            <a:normAutofit fontScale="90000"/>
          </a:bodyPr>
          <a:lstStyle/>
          <a:p>
            <a:pPr eaLnBrk="1" hangingPunct="1"/>
            <a:br>
              <a:rPr lang="nl-NL" altLang="nl-NL" sz="2800" dirty="0">
                <a:solidFill>
                  <a:schemeClr val="bg1"/>
                </a:solidFill>
                <a:ea typeface="Geneva" pitchFamily="124" charset="-128"/>
              </a:rPr>
            </a:br>
            <a:br>
              <a:rPr lang="nl-NL" altLang="nl-NL" sz="2800" dirty="0">
                <a:solidFill>
                  <a:schemeClr val="bg1"/>
                </a:solidFill>
                <a:ea typeface="Geneva" pitchFamily="124" charset="-128"/>
              </a:rPr>
            </a:br>
            <a:endParaRPr lang="nl-NL" altLang="nl-NL" sz="2800" dirty="0">
              <a:solidFill>
                <a:schemeClr val="bg1"/>
              </a:solidFill>
              <a:ea typeface="Geneva" pitchFamily="124" charset="-128"/>
            </a:endParaRPr>
          </a:p>
        </p:txBody>
      </p:sp>
      <p:pic>
        <p:nvPicPr>
          <p:cNvPr id="10243" name="Afbeelding 5">
            <a:extLst>
              <a:ext uri="{FF2B5EF4-FFF2-40B4-BE49-F238E27FC236}">
                <a16:creationId xmlns:a16="http://schemas.microsoft.com/office/drawing/2014/main" id="{5D674FA3-D419-40F6-BF55-F5C6A9A43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46076"/>
            <a:ext cx="14239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kstvak 6">
            <a:extLst>
              <a:ext uri="{FF2B5EF4-FFF2-40B4-BE49-F238E27FC236}">
                <a16:creationId xmlns:a16="http://schemas.microsoft.com/office/drawing/2014/main" id="{DBCDC284-9517-462B-836B-212C4F0C3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285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1800" dirty="0"/>
          </a:p>
        </p:txBody>
      </p:sp>
      <p:sp>
        <p:nvSpPr>
          <p:cNvPr id="5125" name="Tijdelijke aanduiding voor inhoud 2">
            <a:extLst>
              <a:ext uri="{FF2B5EF4-FFF2-40B4-BE49-F238E27FC236}">
                <a16:creationId xmlns:a16="http://schemas.microsoft.com/office/drawing/2014/main" id="{5FCC5FC5-18E7-408D-A43A-045BD629D847}"/>
              </a:ext>
            </a:extLst>
          </p:cNvPr>
          <p:cNvSpPr txBox="1">
            <a:spLocks/>
          </p:cNvSpPr>
          <p:nvPr/>
        </p:nvSpPr>
        <p:spPr bwMode="auto">
          <a:xfrm>
            <a:off x="2066925" y="1784350"/>
            <a:ext cx="8199438" cy="389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 marL="0" indent="0">
              <a:buNone/>
              <a:defRPr/>
            </a:pPr>
            <a:r>
              <a:rPr lang="nl-NL" altLang="nl-NL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Uitgangspunten</a:t>
            </a:r>
          </a:p>
          <a:p>
            <a:pPr marL="0" indent="0">
              <a:buNone/>
              <a:defRPr/>
            </a:pPr>
            <a:endParaRPr lang="nl-NL" altLang="nl-NL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defRPr/>
            </a:pPr>
            <a:r>
              <a:rPr lang="nl-NL" alt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Goals</a:t>
            </a:r>
          </a:p>
          <a:p>
            <a:pPr marL="342900" indent="-342900">
              <a:defRPr/>
            </a:pPr>
            <a:r>
              <a:rPr lang="nl-NL" alt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maatschappelijke verantwoordelijkheid nemen</a:t>
            </a:r>
          </a:p>
          <a:p>
            <a:pPr marL="342900" indent="-342900">
              <a:defRPr/>
            </a:pPr>
            <a:r>
              <a:rPr lang="nl-NL" alt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Streven naar betaalbaarheid, sturen op woonlasten</a:t>
            </a:r>
          </a:p>
          <a:p>
            <a:pPr marL="342900" indent="-342900">
              <a:defRPr/>
            </a:pPr>
            <a:r>
              <a:rPr lang="nl-NL" alt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logische momenten kiezen; afstemming Onderhoud, CO2 reductie en warmtevisies</a:t>
            </a:r>
          </a:p>
          <a:p>
            <a:pPr marL="342900" indent="-342900">
              <a:defRPr/>
            </a:pPr>
            <a:r>
              <a:rPr lang="nl-NL" alt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Warmtevraag conform nieuwe regelgeving: Streef- en standaardwaarden </a:t>
            </a:r>
          </a:p>
          <a:p>
            <a:pPr marL="342900" indent="-342900">
              <a:defRPr/>
            </a:pPr>
            <a:endParaRPr lang="nl-NL" altLang="nl-NL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6" name="Titel 1">
            <a:extLst>
              <a:ext uri="{FF2B5EF4-FFF2-40B4-BE49-F238E27FC236}">
                <a16:creationId xmlns:a16="http://schemas.microsoft.com/office/drawing/2014/main" id="{3590E773-03C1-4250-80DF-B0A27BB77E52}"/>
              </a:ext>
            </a:extLst>
          </p:cNvPr>
          <p:cNvSpPr txBox="1">
            <a:spLocks/>
          </p:cNvSpPr>
          <p:nvPr/>
        </p:nvSpPr>
        <p:spPr bwMode="auto">
          <a:xfrm>
            <a:off x="1462087" y="790576"/>
            <a:ext cx="9278938" cy="669925"/>
          </a:xfrm>
          <a:prstGeom prst="rect">
            <a:avLst/>
          </a:prstGeom>
          <a:solidFill>
            <a:srgbClr val="82B2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br>
              <a:rPr lang="nl-NL" altLang="nl-NL" sz="2800" dirty="0">
                <a:solidFill>
                  <a:schemeClr val="bg1"/>
                </a:solidFill>
              </a:rPr>
            </a:br>
            <a:r>
              <a:rPr lang="nl-NL" altLang="nl-NL" sz="2800" b="1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speerpunten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0247" name="Afbeelding 1">
            <a:extLst>
              <a:ext uri="{FF2B5EF4-FFF2-40B4-BE49-F238E27FC236}">
                <a16:creationId xmlns:a16="http://schemas.microsoft.com/office/drawing/2014/main" id="{36185611-9743-41E7-AD7A-65A834BAB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447" y="4785331"/>
            <a:ext cx="206851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Afbeelding 3">
            <a:extLst>
              <a:ext uri="{FF2B5EF4-FFF2-40B4-BE49-F238E27FC236}">
                <a16:creationId xmlns:a16="http://schemas.microsoft.com/office/drawing/2014/main" id="{7CEA650D-AE28-4AB8-AC64-E7511D0F9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021" y="4305907"/>
            <a:ext cx="203676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Afbeelding 4">
            <a:extLst>
              <a:ext uri="{FF2B5EF4-FFF2-40B4-BE49-F238E27FC236}">
                <a16:creationId xmlns:a16="http://schemas.microsoft.com/office/drawing/2014/main" id="{73F2FA1D-5BC0-43D7-9F69-904BD2834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671" y="4299557"/>
            <a:ext cx="2043112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Afbeelding 5">
            <a:extLst>
              <a:ext uri="{FF2B5EF4-FFF2-40B4-BE49-F238E27FC236}">
                <a16:creationId xmlns:a16="http://schemas.microsoft.com/office/drawing/2014/main" id="{9F2197F8-3C2C-4CEB-BAFF-874E9152B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96" y="4299557"/>
            <a:ext cx="205581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>
            <a:extLst>
              <a:ext uri="{FF2B5EF4-FFF2-40B4-BE49-F238E27FC236}">
                <a16:creationId xmlns:a16="http://schemas.microsoft.com/office/drawing/2014/main" id="{18C0D2D7-84E8-44F8-8340-6933AFC68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2087" y="6575426"/>
            <a:ext cx="9278938" cy="92075"/>
          </a:xfrm>
          <a:solidFill>
            <a:srgbClr val="82B240"/>
          </a:solidFill>
        </p:spPr>
        <p:txBody>
          <a:bodyPr>
            <a:normAutofit fontScale="90000"/>
          </a:bodyPr>
          <a:lstStyle/>
          <a:p>
            <a:pPr eaLnBrk="1" hangingPunct="1"/>
            <a:br>
              <a:rPr lang="nl-NL" altLang="nl-NL" sz="2800" dirty="0">
                <a:solidFill>
                  <a:schemeClr val="bg1"/>
                </a:solidFill>
                <a:ea typeface="Geneva" pitchFamily="124" charset="-128"/>
              </a:rPr>
            </a:br>
            <a:br>
              <a:rPr lang="nl-NL" altLang="nl-NL" sz="2800" dirty="0">
                <a:solidFill>
                  <a:schemeClr val="bg1"/>
                </a:solidFill>
                <a:ea typeface="Geneva" pitchFamily="124" charset="-128"/>
              </a:rPr>
            </a:br>
            <a:endParaRPr lang="nl-NL" altLang="nl-NL" sz="2800" dirty="0">
              <a:solidFill>
                <a:schemeClr val="bg1"/>
              </a:solidFill>
              <a:ea typeface="Geneva" pitchFamily="124" charset="-128"/>
            </a:endParaRPr>
          </a:p>
        </p:txBody>
      </p:sp>
      <p:pic>
        <p:nvPicPr>
          <p:cNvPr id="12291" name="Afbeelding 5">
            <a:extLst>
              <a:ext uri="{FF2B5EF4-FFF2-40B4-BE49-F238E27FC236}">
                <a16:creationId xmlns:a16="http://schemas.microsoft.com/office/drawing/2014/main" id="{7183368A-02FD-4DA0-9609-FA059C274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46076"/>
            <a:ext cx="14239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kstvak 6">
            <a:extLst>
              <a:ext uri="{FF2B5EF4-FFF2-40B4-BE49-F238E27FC236}">
                <a16:creationId xmlns:a16="http://schemas.microsoft.com/office/drawing/2014/main" id="{A485F07F-F3EE-4930-9039-CC8E7DB75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285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1800" dirty="0"/>
          </a:p>
        </p:txBody>
      </p:sp>
      <p:sp>
        <p:nvSpPr>
          <p:cNvPr id="6149" name="Tijdelijke aanduiding voor inhoud 2">
            <a:extLst>
              <a:ext uri="{FF2B5EF4-FFF2-40B4-BE49-F238E27FC236}">
                <a16:creationId xmlns:a16="http://schemas.microsoft.com/office/drawing/2014/main" id="{F768FEC9-B7D6-468F-899C-E6B262081F82}"/>
              </a:ext>
            </a:extLst>
          </p:cNvPr>
          <p:cNvSpPr txBox="1">
            <a:spLocks/>
          </p:cNvSpPr>
          <p:nvPr/>
        </p:nvSpPr>
        <p:spPr bwMode="auto">
          <a:xfrm>
            <a:off x="2833688" y="3625850"/>
            <a:ext cx="6386512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 lvl="1">
              <a:defRPr/>
            </a:pPr>
            <a:endParaRPr lang="nl-NL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endParaRPr lang="nl-NL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endParaRPr lang="nl-NL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endParaRPr lang="nl-NL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nl-NL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nl-NL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2030 : </a:t>
            </a:r>
          </a:p>
          <a:p>
            <a:pPr lvl="1">
              <a:defRPr/>
            </a:pPr>
            <a:r>
              <a:rPr 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woningen per jaar isoleren	</a:t>
            </a:r>
          </a:p>
          <a:p>
            <a:pPr lvl="1">
              <a:defRPr/>
            </a:pPr>
            <a:r>
              <a:rPr 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 woningen per jaar (aard) gasloos maken</a:t>
            </a:r>
          </a:p>
          <a:p>
            <a:pPr lvl="1">
              <a:defRPr/>
            </a:pPr>
            <a:endParaRPr lang="nl-NL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NL" alt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2294" name="Titel 1">
            <a:extLst>
              <a:ext uri="{FF2B5EF4-FFF2-40B4-BE49-F238E27FC236}">
                <a16:creationId xmlns:a16="http://schemas.microsoft.com/office/drawing/2014/main" id="{D7EDAB68-6148-400A-A80F-C476E08AA26C}"/>
              </a:ext>
            </a:extLst>
          </p:cNvPr>
          <p:cNvSpPr txBox="1">
            <a:spLocks/>
          </p:cNvSpPr>
          <p:nvPr/>
        </p:nvSpPr>
        <p:spPr bwMode="auto">
          <a:xfrm>
            <a:off x="1462087" y="684214"/>
            <a:ext cx="9278938" cy="669925"/>
          </a:xfrm>
          <a:prstGeom prst="rect">
            <a:avLst/>
          </a:prstGeom>
          <a:solidFill>
            <a:srgbClr val="82B2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nl-NL" altLang="nl-NL" sz="2800" dirty="0">
                <a:solidFill>
                  <a:schemeClr val="bg1"/>
                </a:solidFill>
              </a:rPr>
            </a:br>
            <a:r>
              <a:rPr lang="nl-NL" altLang="nl-NL" sz="2800" b="1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Opgave/programma tot 2030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2800" b="1" dirty="0">
              <a:solidFill>
                <a:srgbClr val="0070C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5" name="Afbeelding 1">
            <a:extLst>
              <a:ext uri="{FF2B5EF4-FFF2-40B4-BE49-F238E27FC236}">
                <a16:creationId xmlns:a16="http://schemas.microsoft.com/office/drawing/2014/main" id="{1F39D518-A17B-416E-BB27-253F0A9E4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2117725"/>
            <a:ext cx="1254125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Afbeelding 2">
            <a:extLst>
              <a:ext uri="{FF2B5EF4-FFF2-40B4-BE49-F238E27FC236}">
                <a16:creationId xmlns:a16="http://schemas.microsoft.com/office/drawing/2014/main" id="{043E260F-3EE2-4FB6-9A90-A03CE94F9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700" y="2120900"/>
            <a:ext cx="122555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Afbeelding 3">
            <a:extLst>
              <a:ext uri="{FF2B5EF4-FFF2-40B4-BE49-F238E27FC236}">
                <a16:creationId xmlns:a16="http://schemas.microsoft.com/office/drawing/2014/main" id="{CF875A0D-E76D-41C3-B8DD-12C560EC9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1" y="2127250"/>
            <a:ext cx="123031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Afbeelding 4">
            <a:extLst>
              <a:ext uri="{FF2B5EF4-FFF2-40B4-BE49-F238E27FC236}">
                <a16:creationId xmlns:a16="http://schemas.microsoft.com/office/drawing/2014/main" id="{AD457750-A90B-4318-9A6A-09E3D0B10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9" y="2130425"/>
            <a:ext cx="12604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Afbeelding 5">
            <a:extLst>
              <a:ext uri="{FF2B5EF4-FFF2-40B4-BE49-F238E27FC236}">
                <a16:creationId xmlns:a16="http://schemas.microsoft.com/office/drawing/2014/main" id="{3DC98935-C14C-4306-A5B9-94D89F8945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2089151"/>
            <a:ext cx="13589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Afbeelding 6">
            <a:extLst>
              <a:ext uri="{FF2B5EF4-FFF2-40B4-BE49-F238E27FC236}">
                <a16:creationId xmlns:a16="http://schemas.microsoft.com/office/drawing/2014/main" id="{6C197D0C-5C6F-4747-82BD-29AE91F8B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6" y="2130425"/>
            <a:ext cx="125571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Afbeelding 5">
            <a:extLst>
              <a:ext uri="{FF2B5EF4-FFF2-40B4-BE49-F238E27FC236}">
                <a16:creationId xmlns:a16="http://schemas.microsoft.com/office/drawing/2014/main" id="{555EC8A5-6F3D-4109-9DA3-312C5570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801" y="205643"/>
            <a:ext cx="14239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kstvak 6">
            <a:extLst>
              <a:ext uri="{FF2B5EF4-FFF2-40B4-BE49-F238E27FC236}">
                <a16:creationId xmlns:a16="http://schemas.microsoft.com/office/drawing/2014/main" id="{50535DDC-B857-4C37-8F61-1DF14A4CD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285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1800" dirty="0"/>
          </a:p>
        </p:txBody>
      </p:sp>
      <p:sp>
        <p:nvSpPr>
          <p:cNvPr id="18437" name="Tijdelijke aanduiding voor inhoud 2">
            <a:extLst>
              <a:ext uri="{FF2B5EF4-FFF2-40B4-BE49-F238E27FC236}">
                <a16:creationId xmlns:a16="http://schemas.microsoft.com/office/drawing/2014/main" id="{0DA36F9C-43D1-420E-AF55-09837140C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335" y="2875175"/>
            <a:ext cx="5939329" cy="3100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14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nl-NL" altLang="nl-NL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nl-NL" altLang="nl-NL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nl-NL" altLang="nl-NL" sz="1600" dirty="0">
                <a:cs typeface="Arial" panose="020B0604020202020204" pitchFamily="34" charset="0"/>
              </a:rPr>
              <a:t> </a:t>
            </a:r>
            <a:endParaRPr lang="nl-NL" altLang="nl-NL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8" name="Titel 1">
            <a:extLst>
              <a:ext uri="{FF2B5EF4-FFF2-40B4-BE49-F238E27FC236}">
                <a16:creationId xmlns:a16="http://schemas.microsoft.com/office/drawing/2014/main" id="{A410C711-2C49-442E-8B0A-64DD8737764D}"/>
              </a:ext>
            </a:extLst>
          </p:cNvPr>
          <p:cNvSpPr txBox="1">
            <a:spLocks/>
          </p:cNvSpPr>
          <p:nvPr/>
        </p:nvSpPr>
        <p:spPr bwMode="auto">
          <a:xfrm>
            <a:off x="0" y="1075073"/>
            <a:ext cx="5431536" cy="457139"/>
          </a:xfrm>
          <a:prstGeom prst="rect">
            <a:avLst/>
          </a:prstGeom>
          <a:solidFill>
            <a:srgbClr val="82B2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4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Asset, sturen met data: Koersplan </a:t>
            </a:r>
            <a:r>
              <a:rPr lang="nl-NL" altLang="nl-NL" sz="1400" b="1" dirty="0" err="1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Endule</a:t>
            </a:r>
            <a:endParaRPr lang="nl-NL" altLang="nl-NL" sz="14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133;p11">
            <a:extLst>
              <a:ext uri="{FF2B5EF4-FFF2-40B4-BE49-F238E27FC236}">
                <a16:creationId xmlns:a16="http://schemas.microsoft.com/office/drawing/2014/main" id="{09D13847-000A-48C4-9936-64FB5071C9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4650"/>
          <a:stretch/>
        </p:blipFill>
        <p:spPr>
          <a:xfrm>
            <a:off x="0" y="-54866"/>
            <a:ext cx="12192000" cy="67072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9;gbe3e362b52_0_10">
            <a:extLst>
              <a:ext uri="{FF2B5EF4-FFF2-40B4-BE49-F238E27FC236}">
                <a16:creationId xmlns:a16="http://schemas.microsoft.com/office/drawing/2014/main" id="{AB90DB86-DE9C-4897-964E-7C1EFBE0F4D0}"/>
              </a:ext>
            </a:extLst>
          </p:cNvPr>
          <p:cNvSpPr txBox="1">
            <a:spLocks/>
          </p:cNvSpPr>
          <p:nvPr/>
        </p:nvSpPr>
        <p:spPr>
          <a:xfrm>
            <a:off x="0" y="654080"/>
            <a:ext cx="6557822" cy="457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nl-NL" sz="2400" dirty="0">
                <a:latin typeface="Overpass" panose="00000500000000000000" pitchFamily="2" charset="0"/>
              </a:rPr>
              <a:t>Maatregelpakketten in het CO</a:t>
            </a:r>
            <a:r>
              <a:rPr lang="nl-NL" sz="2400" baseline="-25000" dirty="0">
                <a:latin typeface="Overpass" panose="00000500000000000000" pitchFamily="2" charset="0"/>
              </a:rPr>
              <a:t>2</a:t>
            </a:r>
            <a:r>
              <a:rPr lang="nl-NL" sz="2400" dirty="0">
                <a:latin typeface="Overpass" panose="00000500000000000000" pitchFamily="2" charset="0"/>
              </a:rPr>
              <a:t> Koersplan</a:t>
            </a:r>
          </a:p>
        </p:txBody>
      </p:sp>
    </p:spTree>
    <p:extLst>
      <p:ext uri="{BB962C8B-B14F-4D97-AF65-F5344CB8AC3E}">
        <p14:creationId xmlns:p14="http://schemas.microsoft.com/office/powerpoint/2010/main" val="3128466243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Afbeelding 5">
            <a:extLst>
              <a:ext uri="{FF2B5EF4-FFF2-40B4-BE49-F238E27FC236}">
                <a16:creationId xmlns:a16="http://schemas.microsoft.com/office/drawing/2014/main" id="{555EC8A5-6F3D-4109-9DA3-312C5570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" y="158195"/>
            <a:ext cx="14239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kstvak 6">
            <a:extLst>
              <a:ext uri="{FF2B5EF4-FFF2-40B4-BE49-F238E27FC236}">
                <a16:creationId xmlns:a16="http://schemas.microsoft.com/office/drawing/2014/main" id="{50535DDC-B857-4C37-8F61-1DF14A4CD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285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1800" dirty="0"/>
          </a:p>
        </p:txBody>
      </p:sp>
      <p:sp>
        <p:nvSpPr>
          <p:cNvPr id="18437" name="Tijdelijke aanduiding voor inhoud 2">
            <a:extLst>
              <a:ext uri="{FF2B5EF4-FFF2-40B4-BE49-F238E27FC236}">
                <a16:creationId xmlns:a16="http://schemas.microsoft.com/office/drawing/2014/main" id="{0DA36F9C-43D1-420E-AF55-09837140C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675" y="2378239"/>
            <a:ext cx="8709989" cy="35971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14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nl-NL" altLang="nl-NL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nl-NL" altLang="nl-NL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nl-NL" altLang="nl-NL" sz="1600" dirty="0">
                <a:cs typeface="Arial" panose="020B0604020202020204" pitchFamily="34" charset="0"/>
              </a:rPr>
              <a:t> </a:t>
            </a:r>
            <a:endParaRPr lang="nl-NL" altLang="nl-NL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8" name="Titel 1">
            <a:extLst>
              <a:ext uri="{FF2B5EF4-FFF2-40B4-BE49-F238E27FC236}">
                <a16:creationId xmlns:a16="http://schemas.microsoft.com/office/drawing/2014/main" id="{A410C711-2C49-442E-8B0A-64DD8737764D}"/>
              </a:ext>
            </a:extLst>
          </p:cNvPr>
          <p:cNvSpPr txBox="1">
            <a:spLocks/>
          </p:cNvSpPr>
          <p:nvPr/>
        </p:nvSpPr>
        <p:spPr bwMode="auto">
          <a:xfrm>
            <a:off x="1809750" y="39233"/>
            <a:ext cx="9278938" cy="369332"/>
          </a:xfrm>
          <a:prstGeom prst="rect">
            <a:avLst/>
          </a:prstGeom>
          <a:solidFill>
            <a:srgbClr val="82B2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000" b="1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Asset, sturen met data: Koersplan </a:t>
            </a:r>
            <a:r>
              <a:rPr lang="nl-NL" altLang="nl-NL" sz="2000" b="1" dirty="0" err="1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Endule</a:t>
            </a:r>
            <a:endParaRPr lang="nl-NL" altLang="nl-NL" sz="2000" b="1" dirty="0">
              <a:solidFill>
                <a:srgbClr val="0070C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12C0EC-042B-4178-AED6-68F63AA185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10821" r="18479" b="2759"/>
          <a:stretch/>
        </p:blipFill>
        <p:spPr>
          <a:xfrm>
            <a:off x="0" y="447120"/>
            <a:ext cx="5240077" cy="597446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C3402FD-50C5-4820-8A2B-D4A840BFD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542" y="3314713"/>
            <a:ext cx="6431834" cy="354328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C20DEEA-2BFE-4252-88E0-05953B977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1057" y="577761"/>
            <a:ext cx="7130943" cy="2851239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0F944755-D924-5143-9B7D-56A191BA2597}"/>
              </a:ext>
            </a:extLst>
          </p:cNvPr>
          <p:cNvSpPr/>
          <p:nvPr/>
        </p:nvSpPr>
        <p:spPr>
          <a:xfrm>
            <a:off x="2918766" y="595376"/>
            <a:ext cx="1893575" cy="263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/>
              <a:t>Kosten – percentage van totaal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5932A57B-7494-7B47-896A-5AD3C892844E}"/>
              </a:ext>
            </a:extLst>
          </p:cNvPr>
          <p:cNvSpPr/>
          <p:nvPr/>
        </p:nvSpPr>
        <p:spPr>
          <a:xfrm>
            <a:off x="462003" y="3503614"/>
            <a:ext cx="1893575" cy="263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/>
              <a:t>Onderverdeling totale kosten (alle gemeenten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9BFB6B76-B9BA-6740-B7D5-A9A0495747A5}"/>
              </a:ext>
            </a:extLst>
          </p:cNvPr>
          <p:cNvSpPr/>
          <p:nvPr/>
        </p:nvSpPr>
        <p:spPr>
          <a:xfrm>
            <a:off x="2962009" y="3545175"/>
            <a:ext cx="1893575" cy="263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/>
              <a:t>Investering als % van totaal </a:t>
            </a:r>
            <a:r>
              <a:rPr lang="nl-NL" sz="1050" dirty="0" err="1"/>
              <a:t>tov</a:t>
            </a:r>
            <a:r>
              <a:rPr lang="nl-NL" sz="1050" dirty="0"/>
              <a:t> onderhoud (alle gemeenten)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4F6CECF9-4E6F-3D42-8D4C-59CEA17464DC}"/>
              </a:ext>
            </a:extLst>
          </p:cNvPr>
          <p:cNvSpPr/>
          <p:nvPr/>
        </p:nvSpPr>
        <p:spPr>
          <a:xfrm>
            <a:off x="2991178" y="2114892"/>
            <a:ext cx="1893575" cy="263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/>
              <a:t>Investering </a:t>
            </a:r>
            <a:r>
              <a:rPr lang="nl-NL" sz="1050" dirty="0" err="1"/>
              <a:t>vs</a:t>
            </a:r>
            <a:r>
              <a:rPr lang="nl-NL" sz="1050" dirty="0"/>
              <a:t> budget </a:t>
            </a:r>
            <a:br>
              <a:rPr lang="nl-NL" sz="1050" dirty="0"/>
            </a:br>
            <a:r>
              <a:rPr lang="nl-NL" sz="1050" dirty="0"/>
              <a:t>(alle gemeenten)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58E05297-5DA9-4D49-9E69-9B7300EB8E9C}"/>
              </a:ext>
            </a:extLst>
          </p:cNvPr>
          <p:cNvSpPr/>
          <p:nvPr/>
        </p:nvSpPr>
        <p:spPr>
          <a:xfrm>
            <a:off x="462004" y="2114892"/>
            <a:ext cx="1893575" cy="263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/>
              <a:t>Totale kosten </a:t>
            </a:r>
            <a:r>
              <a:rPr lang="nl-NL" sz="1050" dirty="0" err="1"/>
              <a:t>vs</a:t>
            </a:r>
            <a:r>
              <a:rPr lang="nl-NL" sz="1050" dirty="0"/>
              <a:t> budget (alle gemeenten)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F1148E00-FF84-0747-9AB5-DF7C68955175}"/>
              </a:ext>
            </a:extLst>
          </p:cNvPr>
          <p:cNvSpPr/>
          <p:nvPr/>
        </p:nvSpPr>
        <p:spPr>
          <a:xfrm>
            <a:off x="436396" y="658257"/>
            <a:ext cx="1893575" cy="263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/>
              <a:t>Kosten – totaal alle gemeenten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8CCBAD5F-87D2-FE4E-9189-22E1A1EE3EA6}"/>
              </a:ext>
            </a:extLst>
          </p:cNvPr>
          <p:cNvSpPr/>
          <p:nvPr/>
        </p:nvSpPr>
        <p:spPr>
          <a:xfrm>
            <a:off x="2943188" y="4975458"/>
            <a:ext cx="1893575" cy="263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/>
              <a:t>Kosten – stap 2 (alle gemeenten)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079E13F7-70A4-4646-98F9-1B5B34B253D8}"/>
              </a:ext>
            </a:extLst>
          </p:cNvPr>
          <p:cNvSpPr/>
          <p:nvPr/>
        </p:nvSpPr>
        <p:spPr>
          <a:xfrm>
            <a:off x="436395" y="4960249"/>
            <a:ext cx="1893575" cy="263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/>
              <a:t>Kosten – stap 1 (alle gemeenten)</a:t>
            </a:r>
          </a:p>
        </p:txBody>
      </p:sp>
    </p:spTree>
    <p:extLst>
      <p:ext uri="{BB962C8B-B14F-4D97-AF65-F5344CB8AC3E}">
        <p14:creationId xmlns:p14="http://schemas.microsoft.com/office/powerpoint/2010/main" val="2277661923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>
            <a:extLst>
              <a:ext uri="{FF2B5EF4-FFF2-40B4-BE49-F238E27FC236}">
                <a16:creationId xmlns:a16="http://schemas.microsoft.com/office/drawing/2014/main" id="{E1842774-C87B-4FEF-AF00-45059F238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2087" y="6575426"/>
            <a:ext cx="9278938" cy="92075"/>
          </a:xfrm>
          <a:solidFill>
            <a:srgbClr val="82B240"/>
          </a:solidFill>
        </p:spPr>
        <p:txBody>
          <a:bodyPr>
            <a:normAutofit fontScale="90000"/>
          </a:bodyPr>
          <a:lstStyle/>
          <a:p>
            <a:pPr eaLnBrk="1" hangingPunct="1"/>
            <a:br>
              <a:rPr lang="nl-NL" altLang="nl-NL" sz="2800" dirty="0">
                <a:solidFill>
                  <a:schemeClr val="bg1"/>
                </a:solidFill>
                <a:ea typeface="Geneva" pitchFamily="124" charset="-128"/>
              </a:rPr>
            </a:br>
            <a:br>
              <a:rPr lang="nl-NL" altLang="nl-NL" sz="2800" dirty="0">
                <a:solidFill>
                  <a:schemeClr val="bg1"/>
                </a:solidFill>
                <a:ea typeface="Geneva" pitchFamily="124" charset="-128"/>
              </a:rPr>
            </a:br>
            <a:endParaRPr lang="nl-NL" altLang="nl-NL" sz="2800" dirty="0">
              <a:solidFill>
                <a:schemeClr val="bg1"/>
              </a:solidFill>
              <a:ea typeface="Geneva" pitchFamily="124" charset="-128"/>
            </a:endParaRPr>
          </a:p>
        </p:txBody>
      </p:sp>
      <p:pic>
        <p:nvPicPr>
          <p:cNvPr id="28675" name="Afbeelding 5">
            <a:extLst>
              <a:ext uri="{FF2B5EF4-FFF2-40B4-BE49-F238E27FC236}">
                <a16:creationId xmlns:a16="http://schemas.microsoft.com/office/drawing/2014/main" id="{555EC8A5-6F3D-4109-9DA3-312C5570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46076"/>
            <a:ext cx="14239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kstvak 6">
            <a:extLst>
              <a:ext uri="{FF2B5EF4-FFF2-40B4-BE49-F238E27FC236}">
                <a16:creationId xmlns:a16="http://schemas.microsoft.com/office/drawing/2014/main" id="{50535DDC-B857-4C37-8F61-1DF14A4CD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285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1800" dirty="0"/>
          </a:p>
        </p:txBody>
      </p:sp>
      <p:sp>
        <p:nvSpPr>
          <p:cNvPr id="18437" name="Tijdelijke aanduiding voor inhoud 2">
            <a:extLst>
              <a:ext uri="{FF2B5EF4-FFF2-40B4-BE49-F238E27FC236}">
                <a16:creationId xmlns:a16="http://schemas.microsoft.com/office/drawing/2014/main" id="{0DA36F9C-43D1-420E-AF55-09837140C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6821" y="4110087"/>
            <a:ext cx="5486842" cy="18652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14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nl-NL" altLang="nl-NL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nl-NL" altLang="nl-NL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nl-NL" altLang="nl-NL" sz="1600" dirty="0">
                <a:cs typeface="Arial" panose="020B0604020202020204" pitchFamily="34" charset="0"/>
              </a:rPr>
              <a:t> </a:t>
            </a:r>
            <a:endParaRPr lang="nl-NL" altLang="nl-NL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8" name="Titel 1">
            <a:extLst>
              <a:ext uri="{FF2B5EF4-FFF2-40B4-BE49-F238E27FC236}">
                <a16:creationId xmlns:a16="http://schemas.microsoft.com/office/drawing/2014/main" id="{A410C711-2C49-442E-8B0A-64DD8737764D}"/>
              </a:ext>
            </a:extLst>
          </p:cNvPr>
          <p:cNvSpPr txBox="1">
            <a:spLocks/>
          </p:cNvSpPr>
          <p:nvPr/>
        </p:nvSpPr>
        <p:spPr bwMode="auto">
          <a:xfrm>
            <a:off x="1389062" y="790575"/>
            <a:ext cx="9278938" cy="749300"/>
          </a:xfrm>
          <a:prstGeom prst="rect">
            <a:avLst/>
          </a:prstGeom>
          <a:solidFill>
            <a:srgbClr val="82B2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800" b="1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Asset, sturen met data: TREX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FD77349-02A5-4B5C-BF75-6CF0B18E3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745" y="1839913"/>
            <a:ext cx="8512510" cy="413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58269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>
            <a:extLst>
              <a:ext uri="{FF2B5EF4-FFF2-40B4-BE49-F238E27FC236}">
                <a16:creationId xmlns:a16="http://schemas.microsoft.com/office/drawing/2014/main" id="{E9D25472-E2A3-4CD3-8075-65974BF3E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2087" y="6575426"/>
            <a:ext cx="9278938" cy="92075"/>
          </a:xfrm>
          <a:solidFill>
            <a:srgbClr val="82B240"/>
          </a:solidFill>
        </p:spPr>
        <p:txBody>
          <a:bodyPr>
            <a:normAutofit fontScale="90000"/>
          </a:bodyPr>
          <a:lstStyle/>
          <a:p>
            <a:pPr eaLnBrk="1" hangingPunct="1"/>
            <a:br>
              <a:rPr lang="nl-NL" altLang="nl-NL" sz="2800" dirty="0">
                <a:solidFill>
                  <a:schemeClr val="bg1"/>
                </a:solidFill>
                <a:ea typeface="Geneva" pitchFamily="124" charset="-128"/>
              </a:rPr>
            </a:br>
            <a:br>
              <a:rPr lang="nl-NL" altLang="nl-NL" sz="2800" dirty="0">
                <a:solidFill>
                  <a:schemeClr val="bg1"/>
                </a:solidFill>
                <a:ea typeface="Geneva" pitchFamily="124" charset="-128"/>
              </a:rPr>
            </a:br>
            <a:endParaRPr lang="nl-NL" altLang="nl-NL" sz="2800" dirty="0">
              <a:solidFill>
                <a:schemeClr val="bg1"/>
              </a:solidFill>
              <a:ea typeface="Geneva" pitchFamily="124" charset="-128"/>
            </a:endParaRPr>
          </a:p>
        </p:txBody>
      </p:sp>
      <p:pic>
        <p:nvPicPr>
          <p:cNvPr id="14339" name="Afbeelding 5">
            <a:extLst>
              <a:ext uri="{FF2B5EF4-FFF2-40B4-BE49-F238E27FC236}">
                <a16:creationId xmlns:a16="http://schemas.microsoft.com/office/drawing/2014/main" id="{4D9D11A2-E1F6-4E4B-9E2D-B81E08D16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46076"/>
            <a:ext cx="14239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kstvak 6">
            <a:extLst>
              <a:ext uri="{FF2B5EF4-FFF2-40B4-BE49-F238E27FC236}">
                <a16:creationId xmlns:a16="http://schemas.microsoft.com/office/drawing/2014/main" id="{C5EE1E3F-CC5E-422B-8A13-184E0FB7A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285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1800" dirty="0"/>
          </a:p>
        </p:txBody>
      </p:sp>
      <p:sp>
        <p:nvSpPr>
          <p:cNvPr id="5125" name="Tijdelijke aanduiding voor inhoud 2">
            <a:extLst>
              <a:ext uri="{FF2B5EF4-FFF2-40B4-BE49-F238E27FC236}">
                <a16:creationId xmlns:a16="http://schemas.microsoft.com/office/drawing/2014/main" id="{F9A5C405-1147-4FD7-A193-988A54E33F37}"/>
              </a:ext>
            </a:extLst>
          </p:cNvPr>
          <p:cNvSpPr txBox="1">
            <a:spLocks/>
          </p:cNvSpPr>
          <p:nvPr/>
        </p:nvSpPr>
        <p:spPr bwMode="auto">
          <a:xfrm>
            <a:off x="2189163" y="2889251"/>
            <a:ext cx="8077200" cy="23352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14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 marL="0" indent="0">
              <a:buNone/>
              <a:defRPr/>
            </a:pPr>
            <a:endParaRPr lang="nl-NL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l-NL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nl-NL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Klimaat akkoord</a:t>
            </a:r>
          </a:p>
          <a:p>
            <a:pPr>
              <a:defRPr/>
            </a:pPr>
            <a:r>
              <a:rPr 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2030:	49% reductie uitstoot CO2</a:t>
            </a:r>
          </a:p>
          <a:p>
            <a:pPr>
              <a:defRPr/>
            </a:pPr>
            <a:r>
              <a:rPr 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2030: 	1,5 miljoen woningen gasloos (20% van totale woningvoorraad)</a:t>
            </a:r>
          </a:p>
          <a:p>
            <a:pPr>
              <a:defRPr/>
            </a:pPr>
            <a:r>
              <a:rPr 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2050:	95% reductie uitstoot CO2 </a:t>
            </a:r>
          </a:p>
          <a:p>
            <a:pPr>
              <a:defRPr/>
            </a:pPr>
            <a:r>
              <a:rPr 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Woonlasten stijgen niet</a:t>
            </a:r>
          </a:p>
          <a:p>
            <a:pPr>
              <a:defRPr/>
            </a:pPr>
            <a:r>
              <a:rPr 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Corporaties zijn startmotor</a:t>
            </a:r>
          </a:p>
          <a:p>
            <a:pPr>
              <a:defRPr/>
            </a:pPr>
            <a:endParaRPr lang="nl-NL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nl-NL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Wijk Uitvoerings Plannen</a:t>
            </a:r>
          </a:p>
          <a:p>
            <a:pPr>
              <a:defRPr/>
            </a:pPr>
            <a:r>
              <a:rPr 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2030: 6 wijken aardgasloos, maar nu al overbelast netwerk Enexis</a:t>
            </a:r>
          </a:p>
        </p:txBody>
      </p:sp>
      <p:sp>
        <p:nvSpPr>
          <p:cNvPr id="14342" name="Titel 1">
            <a:extLst>
              <a:ext uri="{FF2B5EF4-FFF2-40B4-BE49-F238E27FC236}">
                <a16:creationId xmlns:a16="http://schemas.microsoft.com/office/drawing/2014/main" id="{93A376DD-A02C-4544-8D2A-3442EEE573D8}"/>
              </a:ext>
            </a:extLst>
          </p:cNvPr>
          <p:cNvSpPr txBox="1">
            <a:spLocks/>
          </p:cNvSpPr>
          <p:nvPr/>
        </p:nvSpPr>
        <p:spPr bwMode="auto">
          <a:xfrm>
            <a:off x="1462087" y="790575"/>
            <a:ext cx="9278938" cy="749300"/>
          </a:xfrm>
          <a:prstGeom prst="rect">
            <a:avLst/>
          </a:prstGeom>
          <a:solidFill>
            <a:srgbClr val="82B2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2800" b="1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Aanleiding en doel innovaties</a:t>
            </a:r>
            <a:endParaRPr lang="nl-NL" altLang="nl-NL" sz="2800" dirty="0">
              <a:solidFill>
                <a:schemeClr val="bg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343" name="Afbeelding 1">
            <a:extLst>
              <a:ext uri="{FF2B5EF4-FFF2-40B4-BE49-F238E27FC236}">
                <a16:creationId xmlns:a16="http://schemas.microsoft.com/office/drawing/2014/main" id="{8851874A-6FD6-41C9-8365-CAFB71D3C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79600"/>
            <a:ext cx="91376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DC438202-369A-40BC-BC60-D224A8080DD2}"/>
              </a:ext>
            </a:extLst>
          </p:cNvPr>
          <p:cNvSpPr/>
          <p:nvPr/>
        </p:nvSpPr>
        <p:spPr>
          <a:xfrm>
            <a:off x="2079625" y="4505325"/>
            <a:ext cx="3290888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67A6F4AF-1AC7-459D-8BAD-377B9A923A3D}"/>
              </a:ext>
            </a:extLst>
          </p:cNvPr>
          <p:cNvSpPr/>
          <p:nvPr/>
        </p:nvSpPr>
        <p:spPr>
          <a:xfrm>
            <a:off x="7661276" y="1939925"/>
            <a:ext cx="2709863" cy="15573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9BC6CCF1-0072-4D8C-AC5A-949E64A27565}"/>
              </a:ext>
            </a:extLst>
          </p:cNvPr>
          <p:cNvSpPr/>
          <p:nvPr/>
        </p:nvSpPr>
        <p:spPr>
          <a:xfrm>
            <a:off x="3540125" y="1939925"/>
            <a:ext cx="2711450" cy="15573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>
            <a:extLst>
              <a:ext uri="{FF2B5EF4-FFF2-40B4-BE49-F238E27FC236}">
                <a16:creationId xmlns:a16="http://schemas.microsoft.com/office/drawing/2014/main" id="{8F453F56-FE3F-488A-AFAE-81AC6C5E3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2087" y="6575426"/>
            <a:ext cx="9278938" cy="92075"/>
          </a:xfrm>
          <a:solidFill>
            <a:srgbClr val="82B240"/>
          </a:solidFill>
        </p:spPr>
        <p:txBody>
          <a:bodyPr>
            <a:normAutofit fontScale="90000"/>
          </a:bodyPr>
          <a:lstStyle/>
          <a:p>
            <a:pPr eaLnBrk="1" hangingPunct="1"/>
            <a:br>
              <a:rPr lang="nl-NL" altLang="nl-NL" sz="2800" dirty="0">
                <a:solidFill>
                  <a:schemeClr val="bg1"/>
                </a:solidFill>
                <a:ea typeface="Geneva" pitchFamily="124" charset="-128"/>
              </a:rPr>
            </a:br>
            <a:br>
              <a:rPr lang="nl-NL" altLang="nl-NL" sz="2800" dirty="0">
                <a:solidFill>
                  <a:schemeClr val="bg1"/>
                </a:solidFill>
                <a:ea typeface="Geneva" pitchFamily="124" charset="-128"/>
              </a:rPr>
            </a:br>
            <a:endParaRPr lang="nl-NL" altLang="nl-NL" sz="2800" dirty="0">
              <a:solidFill>
                <a:schemeClr val="bg1"/>
              </a:solidFill>
              <a:ea typeface="Geneva" pitchFamily="124" charset="-128"/>
            </a:endParaRPr>
          </a:p>
        </p:txBody>
      </p:sp>
      <p:pic>
        <p:nvPicPr>
          <p:cNvPr id="16387" name="Afbeelding 5">
            <a:extLst>
              <a:ext uri="{FF2B5EF4-FFF2-40B4-BE49-F238E27FC236}">
                <a16:creationId xmlns:a16="http://schemas.microsoft.com/office/drawing/2014/main" id="{C755E00E-D511-468E-93A5-71492E948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46076"/>
            <a:ext cx="14239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kstvak 6">
            <a:extLst>
              <a:ext uri="{FF2B5EF4-FFF2-40B4-BE49-F238E27FC236}">
                <a16:creationId xmlns:a16="http://schemas.microsoft.com/office/drawing/2014/main" id="{58CEDBD9-BB5B-43F6-9EB6-5402B38D6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285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1800" dirty="0"/>
          </a:p>
        </p:txBody>
      </p:sp>
      <p:sp>
        <p:nvSpPr>
          <p:cNvPr id="14341" name="Tijdelijke aanduiding voor inhoud 2">
            <a:extLst>
              <a:ext uri="{FF2B5EF4-FFF2-40B4-BE49-F238E27FC236}">
                <a16:creationId xmlns:a16="http://schemas.microsoft.com/office/drawing/2014/main" id="{744E4399-6DE6-4844-9312-58C07B48EC12}"/>
              </a:ext>
            </a:extLst>
          </p:cNvPr>
          <p:cNvSpPr txBox="1">
            <a:spLocks/>
          </p:cNvSpPr>
          <p:nvPr/>
        </p:nvSpPr>
        <p:spPr bwMode="auto">
          <a:xfrm>
            <a:off x="1941726" y="1635420"/>
            <a:ext cx="8499475" cy="145068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14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nl-NL" altLang="nl-NL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nl-NL" altLang="nl-NL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Innovatief inkoop traject (Provincie Overijssel)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nl-NL" alt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3x</a:t>
            </a:r>
            <a:r>
              <a:rPr lang="nl-NL" altLang="nl-NL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Duurzame alternatieven voor de standaard CV ketel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nl-NL" alt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3x (wijk) opslagsystemen voor warmte en elektriciteit</a:t>
            </a:r>
          </a:p>
          <a:p>
            <a:pPr marL="0" indent="0">
              <a:buNone/>
              <a:defRPr/>
            </a:pPr>
            <a:endParaRPr lang="nl-NL" altLang="nl-NL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nl-NL" altLang="nl-NL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TNO: monitoren en in kaart brengen gedrag huurder, en hoe hierop anticiperen</a:t>
            </a:r>
          </a:p>
          <a:p>
            <a:pPr marL="0" indent="0">
              <a:buNone/>
              <a:defRPr/>
            </a:pPr>
            <a:endParaRPr lang="nl-NL" altLang="nl-NL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nl-NL" altLang="nl-NL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Waterstof:</a:t>
            </a:r>
          </a:p>
          <a:p>
            <a:pPr marL="0" indent="0">
              <a:buNone/>
              <a:defRPr/>
            </a:pPr>
            <a:r>
              <a:rPr lang="nl-NL" alt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1% bezit op waterstof: samen met WBO en Woonplaats</a:t>
            </a:r>
          </a:p>
          <a:p>
            <a:pPr marL="0" indent="0">
              <a:buNone/>
              <a:defRPr/>
            </a:pPr>
            <a:r>
              <a:rPr lang="nl-NL" alt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Kampen: waterstof bebouwde omgeving, waterschap en transportsector</a:t>
            </a:r>
          </a:p>
          <a:p>
            <a:pPr marL="285750">
              <a:buFontTx/>
              <a:buChar char="-"/>
              <a:defRPr/>
            </a:pPr>
            <a:endParaRPr lang="nl-NL" altLang="nl-NL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nl-NL" altLang="nl-NL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Wijk energie systeem Zwolle “De Tippe” behoud energie in de wijk</a:t>
            </a:r>
          </a:p>
          <a:p>
            <a:pPr marL="285750">
              <a:buFontTx/>
              <a:buChar char="-"/>
              <a:defRPr/>
            </a:pPr>
            <a:r>
              <a:rPr lang="nl-NL" alt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vastgoedpartijen, TNO, provincie, Enexis en gemeente </a:t>
            </a:r>
          </a:p>
          <a:p>
            <a:pPr marL="285750">
              <a:buFontTx/>
              <a:buChar char="-"/>
              <a:defRPr/>
            </a:pPr>
            <a:r>
              <a:rPr lang="nl-NL" alt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Doelen:	</a:t>
            </a:r>
          </a:p>
          <a:p>
            <a:pPr marL="857250" lvl="1">
              <a:buFontTx/>
              <a:buChar char="-"/>
              <a:defRPr/>
            </a:pPr>
            <a:r>
              <a:rPr lang="nl-NL" alt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opwekken zoveel mogelijk betaalbare duurzame energie</a:t>
            </a:r>
          </a:p>
          <a:p>
            <a:pPr marL="857250" lvl="1">
              <a:buFontTx/>
              <a:buChar char="-"/>
              <a:defRPr/>
            </a:pPr>
            <a:r>
              <a:rPr lang="nl-NL" altLang="nl-N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en voor de wijk behouden, seizoen overstijgend</a:t>
            </a:r>
          </a:p>
        </p:txBody>
      </p:sp>
      <p:sp>
        <p:nvSpPr>
          <p:cNvPr id="16390" name="Titel 1">
            <a:extLst>
              <a:ext uri="{FF2B5EF4-FFF2-40B4-BE49-F238E27FC236}">
                <a16:creationId xmlns:a16="http://schemas.microsoft.com/office/drawing/2014/main" id="{3EBE21CB-8FB8-487B-9231-1E074F8EC9C2}"/>
              </a:ext>
            </a:extLst>
          </p:cNvPr>
          <p:cNvSpPr txBox="1">
            <a:spLocks/>
          </p:cNvSpPr>
          <p:nvPr/>
        </p:nvSpPr>
        <p:spPr bwMode="auto">
          <a:xfrm>
            <a:off x="1456531" y="760560"/>
            <a:ext cx="9278938" cy="749300"/>
          </a:xfrm>
          <a:prstGeom prst="rect">
            <a:avLst/>
          </a:prstGeom>
          <a:solidFill>
            <a:srgbClr val="82B2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800" b="1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Grote proeftuinprojecten</a:t>
            </a:r>
            <a:endParaRPr lang="nl-NL" altLang="nl-NL" sz="2800" b="1" dirty="0">
              <a:solidFill>
                <a:srgbClr val="0070C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E2E5169-A9B0-43D9-A9C1-F286BCE7D2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14767" y="2390658"/>
            <a:ext cx="8461768" cy="3519136"/>
          </a:xfrm>
        </p:spPr>
        <p:txBody>
          <a:bodyPr/>
          <a:lstStyle/>
          <a:p>
            <a:endParaRPr lang="nl-NL" sz="1155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sz="1155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6442570A-78A5-4D08-97BD-E642C3F575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48"/>
          <a:stretch/>
        </p:blipFill>
        <p:spPr>
          <a:xfrm>
            <a:off x="1001028" y="1357162"/>
            <a:ext cx="9254904" cy="4552632"/>
          </a:xfrm>
          <a:prstGeom prst="rect">
            <a:avLst/>
          </a:prstGeom>
        </p:spPr>
      </p:pic>
      <p:sp>
        <p:nvSpPr>
          <p:cNvPr id="18" name="Tijdelijke aanduiding voor tekst 2">
            <a:extLst>
              <a:ext uri="{FF2B5EF4-FFF2-40B4-BE49-F238E27FC236}">
                <a16:creationId xmlns:a16="http://schemas.microsoft.com/office/drawing/2014/main" id="{8C2FE261-613C-49C3-A011-A7A8034D65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4992" y="485618"/>
            <a:ext cx="8471543" cy="654946"/>
          </a:xfrm>
        </p:spPr>
        <p:txBody>
          <a:bodyPr/>
          <a:lstStyle/>
          <a:p>
            <a:r>
              <a:rPr lang="nl-NL" dirty="0"/>
              <a:t>Voorstellen Vivare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BE3C8DB6-DA50-F846-8ABA-6DDFD01C890C}"/>
              </a:ext>
            </a:extLst>
          </p:cNvPr>
          <p:cNvSpPr/>
          <p:nvPr/>
        </p:nvSpPr>
        <p:spPr>
          <a:xfrm>
            <a:off x="2046339" y="2670688"/>
            <a:ext cx="1394952" cy="142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Ketenpartners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C0B18B9-790F-A445-9721-AAE43FC21AB4}"/>
              </a:ext>
            </a:extLst>
          </p:cNvPr>
          <p:cNvSpPr/>
          <p:nvPr/>
        </p:nvSpPr>
        <p:spPr>
          <a:xfrm>
            <a:off x="2163102" y="3766086"/>
            <a:ext cx="4640822" cy="556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 gebieden (Arnhem, Rheden-Renkum, Overbetuwe-Duiven-</a:t>
            </a:r>
            <a:r>
              <a:rPr lang="nl-NL" sz="1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Westenvoort</a:t>
            </a:r>
            <a:r>
              <a:rPr lang="nl-NL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27849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164621-F658-4B5C-9509-A5762AED1D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86F6183-FC86-4F41-AD16-61219D3970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0C9A337-0EB0-4270-8031-56A7F5678C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6"/>
          <a:stretch/>
        </p:blipFill>
        <p:spPr>
          <a:xfrm>
            <a:off x="0" y="-1"/>
            <a:ext cx="1216354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3626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4EE41F-ECD1-4919-845B-45710045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7B4141E9-68C8-476E-AC94-BB222255D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749" r="1257" b="1424"/>
          <a:stretch/>
        </p:blipFill>
        <p:spPr>
          <a:xfrm>
            <a:off x="4132515" y="10274"/>
            <a:ext cx="8059485" cy="6858000"/>
          </a:xfrm>
          <a:ln>
            <a:solidFill>
              <a:schemeClr val="tx1"/>
            </a:solidFill>
          </a:ln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CC59316-24AE-47EF-BF8F-E95E1E6416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 t="1159" r="5300" b="4"/>
          <a:stretch/>
        </p:blipFill>
        <p:spPr>
          <a:xfrm>
            <a:off x="-102740" y="10274"/>
            <a:ext cx="4235255" cy="6857999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749201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id="{52922CB9-E5AF-4F33-8511-04D93D49972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7713" y="163802"/>
          <a:ext cx="10515600" cy="3477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C8FF681-68F1-4591-BE5D-DAE557F18FB1}"/>
              </a:ext>
            </a:extLst>
          </p:cNvPr>
          <p:cNvGraphicFramePr/>
          <p:nvPr/>
        </p:nvGraphicFramePr>
        <p:xfrm>
          <a:off x="2066896" y="3236179"/>
          <a:ext cx="7819666" cy="4993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86238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ouden ingrediënt 2: de stip aan de horizon - Bewezen effect">
            <a:extLst>
              <a:ext uri="{FF2B5EF4-FFF2-40B4-BE49-F238E27FC236}">
                <a16:creationId xmlns:a16="http://schemas.microsoft.com/office/drawing/2014/main" id="{4D6ABA72-1AE5-44B8-987A-94C5DAE34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CFF"/>
              </a:clrFrom>
              <a:clrTo>
                <a:srgbClr val="FE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0" t="3067" r="17002" b="67385"/>
          <a:stretch/>
        </p:blipFill>
        <p:spPr bwMode="auto">
          <a:xfrm>
            <a:off x="5896303" y="101309"/>
            <a:ext cx="6354943" cy="21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6B82BDE1-7255-41A3-B280-C93891C6F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4253" y="2260534"/>
            <a:ext cx="9605120" cy="2852339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600" dirty="0"/>
              <a:t>	Project overstijgende aanpak:</a:t>
            </a:r>
          </a:p>
          <a:p>
            <a:pPr marL="457200" lvl="1" indent="0">
              <a:buNone/>
            </a:pPr>
            <a:r>
              <a:rPr lang="nl-NL" sz="2600" dirty="0"/>
              <a:t>		&gt; Tempo</a:t>
            </a:r>
          </a:p>
          <a:p>
            <a:pPr marL="457200" lvl="1" indent="0">
              <a:buNone/>
            </a:pPr>
            <a:r>
              <a:rPr lang="nl-NL" sz="2600" dirty="0"/>
              <a:t>		&gt; Betaalbaarheid</a:t>
            </a:r>
          </a:p>
          <a:p>
            <a:pPr marL="457200" lvl="1" indent="0">
              <a:buNone/>
            </a:pPr>
            <a:r>
              <a:rPr lang="nl-NL" sz="2600" dirty="0"/>
              <a:t>		&gt; Innovatie </a:t>
            </a:r>
          </a:p>
          <a:p>
            <a:pPr marL="0" indent="0">
              <a:buNone/>
            </a:pPr>
            <a:r>
              <a:rPr lang="nl-NL" dirty="0"/>
              <a:t>	</a:t>
            </a:r>
          </a:p>
          <a:p>
            <a:pPr marL="0" indent="0">
              <a:buNone/>
            </a:pPr>
            <a:r>
              <a:rPr lang="nl-NL" dirty="0"/>
              <a:t>	Ontsluiten van schaalgrootte.</a:t>
            </a:r>
          </a:p>
        </p:txBody>
      </p:sp>
      <p:pic>
        <p:nvPicPr>
          <p:cNvPr id="1026" name="Picture 2" descr="Groen Vinkje Geïsoleerd Op Een Witte Achtergrond. Royalty-Vrije Foto,  Plaatjes, Beelden En Stock Fotografie. Image 40189501.">
            <a:extLst>
              <a:ext uri="{FF2B5EF4-FFF2-40B4-BE49-F238E27FC236}">
                <a16:creationId xmlns:a16="http://schemas.microsoft.com/office/drawing/2014/main" id="{26D982AE-55CA-4683-9FA8-039355FE1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06" y="1894497"/>
            <a:ext cx="802787" cy="8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roen Vinkje Geïsoleerd Op Een Witte Achtergrond. Royalty-Vrije Foto,  Plaatjes, Beelden En Stock Fotografie. Image 40189501.">
            <a:extLst>
              <a:ext uri="{FF2B5EF4-FFF2-40B4-BE49-F238E27FC236}">
                <a16:creationId xmlns:a16="http://schemas.microsoft.com/office/drawing/2014/main" id="{A0C3ADCF-817A-434A-8A9C-BCA1E36A5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07" y="4082109"/>
            <a:ext cx="802787" cy="8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0B1A9F73-A0A3-4535-B576-70EE747AE453}"/>
              </a:ext>
            </a:extLst>
          </p:cNvPr>
          <p:cNvSpPr txBox="1">
            <a:spLocks/>
          </p:cNvSpPr>
          <p:nvPr/>
        </p:nvSpPr>
        <p:spPr>
          <a:xfrm>
            <a:off x="233320" y="5729462"/>
            <a:ext cx="11725359" cy="7663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nl-NL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Niet het complex maar component centraal</a:t>
            </a:r>
            <a:endParaRPr lang="nl-NL" b="1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B6BDAFB-553F-4912-8322-0E514AA0210F}"/>
              </a:ext>
            </a:extLst>
          </p:cNvPr>
          <p:cNvSpPr txBox="1">
            <a:spLocks/>
          </p:cNvSpPr>
          <p:nvPr/>
        </p:nvSpPr>
        <p:spPr>
          <a:xfrm>
            <a:off x="1303282" y="649596"/>
            <a:ext cx="9936091" cy="7663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Stip op de horizon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699070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6500A62-6CF1-4A3D-B9E6-6A0803A2AB54}"/>
              </a:ext>
            </a:extLst>
          </p:cNvPr>
          <p:cNvSpPr txBox="1">
            <a:spLocks/>
          </p:cNvSpPr>
          <p:nvPr/>
        </p:nvSpPr>
        <p:spPr>
          <a:xfrm>
            <a:off x="497440" y="758460"/>
            <a:ext cx="10515600" cy="926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nl-NL" sz="4000" b="1" dirty="0"/>
              <a:t>Ontsluiten van schaalgrootte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D634C1B-64D6-4374-A100-6AE1EE37B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29" y="1544308"/>
            <a:ext cx="11151341" cy="494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7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 toekomst bestaat uit componenten - BouwKennisBlog">
            <a:extLst>
              <a:ext uri="{FF2B5EF4-FFF2-40B4-BE49-F238E27FC236}">
                <a16:creationId xmlns:a16="http://schemas.microsoft.com/office/drawing/2014/main" id="{E2191BBE-BA1E-40BB-8402-EC9C4B98F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" y="205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EC5015DB-C8CD-433C-86CA-D48E850BBB24}"/>
              </a:ext>
            </a:extLst>
          </p:cNvPr>
          <p:cNvSpPr txBox="1">
            <a:spLocks/>
          </p:cNvSpPr>
          <p:nvPr/>
        </p:nvSpPr>
        <p:spPr>
          <a:xfrm>
            <a:off x="154111" y="965772"/>
            <a:ext cx="11959119" cy="536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nl-NL" dirty="0"/>
          </a:p>
          <a:p>
            <a:pPr marL="0" indent="0" algn="ctr">
              <a:buFont typeface="Arial" panose="020B0604020202020204" pitchFamily="34" charset="0"/>
              <a:buNone/>
            </a:pPr>
            <a:endParaRPr lang="nl-NL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4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</a:rPr>
              <a:t>Component is dan te definiëren als samenhangende bouwdelen die voorzien in een gebruiksfunctie en in gebruikskwaliteit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</a:rPr>
              <a:t>Dak | Gevel | Vloer | Installatie | Uitrusting | … | … |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7756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120D15B-4806-40B2-B33C-AB0076401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281" y="206498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Stap 1		Bepalen van de kernvoorraad </a:t>
            </a:r>
          </a:p>
          <a:p>
            <a:pPr marL="514350" indent="-514350">
              <a:buFont typeface="+mj-lt"/>
              <a:buAutoNum type="arabicPeriod"/>
            </a:pPr>
            <a:endParaRPr lang="nl-NL" dirty="0"/>
          </a:p>
          <a:p>
            <a:pPr marL="0" indent="0">
              <a:buNone/>
            </a:pPr>
            <a:r>
              <a:rPr lang="nl-NL" dirty="0"/>
              <a:t>Stap 2		Ordenen van de portefeuille</a:t>
            </a:r>
          </a:p>
          <a:p>
            <a:pPr marL="457200" lvl="1" indent="0">
              <a:buNone/>
            </a:pPr>
            <a:r>
              <a:rPr lang="nl-NL" dirty="0"/>
              <a:t> 		15 referentiegroepen (bouwperioden en typologie)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Stap 3		Ordenen op basis van de componentfamilies.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lvl="1"/>
            <a:endParaRPr lang="nl-NL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05089F2F-45F1-47F4-96B1-44BB03699EB8}"/>
              </a:ext>
            </a:extLst>
          </p:cNvPr>
          <p:cNvSpPr txBox="1">
            <a:spLocks/>
          </p:cNvSpPr>
          <p:nvPr/>
        </p:nvSpPr>
        <p:spPr>
          <a:xfrm>
            <a:off x="277792" y="758460"/>
            <a:ext cx="10735248" cy="926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nl-NL" sz="4000" b="1" dirty="0"/>
              <a:t>Ordenen en structuren van de opgave</a:t>
            </a:r>
          </a:p>
        </p:txBody>
      </p:sp>
    </p:spTree>
    <p:extLst>
      <p:ext uri="{BB962C8B-B14F-4D97-AF65-F5344CB8AC3E}">
        <p14:creationId xmlns:p14="http://schemas.microsoft.com/office/powerpoint/2010/main" val="3093943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7537E34-7110-4F9F-8D87-7D1702EDD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86" y="883578"/>
            <a:ext cx="11558428" cy="5743254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12E6FE7A-4518-46BD-89B3-B005F087F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86" y="231168"/>
            <a:ext cx="11474791" cy="546234"/>
          </a:xfrm>
        </p:spPr>
        <p:txBody>
          <a:bodyPr>
            <a:normAutofit/>
          </a:bodyPr>
          <a:lstStyle/>
          <a:p>
            <a:r>
              <a:rPr lang="nl-NL" sz="1800" b="1" dirty="0"/>
              <a:t>Impressie woningvoorraad; teruggebracht naar 9 referentiegroepen	- 	</a:t>
            </a:r>
            <a:r>
              <a:rPr lang="nl-NL" sz="1800" b="1" u="sng" dirty="0"/>
              <a:t>periode 1946 – 1991 (80%)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A818103-CB09-4A38-997F-EFDD547E3D54}"/>
              </a:ext>
            </a:extLst>
          </p:cNvPr>
          <p:cNvSpPr/>
          <p:nvPr/>
        </p:nvSpPr>
        <p:spPr>
          <a:xfrm>
            <a:off x="1726058" y="3318553"/>
            <a:ext cx="3400746" cy="3308279"/>
          </a:xfrm>
          <a:prstGeom prst="rect">
            <a:avLst/>
          </a:prstGeom>
          <a:solidFill>
            <a:schemeClr val="accent6">
              <a:lumMod val="20000"/>
              <a:lumOff val="80000"/>
              <a:alpha val="44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chemeClr val="tx1"/>
                </a:solidFill>
              </a:rPr>
              <a:t>Referentie</a:t>
            </a:r>
          </a:p>
          <a:p>
            <a:pPr algn="ctr"/>
            <a:r>
              <a:rPr lang="nl-NL" sz="4000" b="1" dirty="0">
                <a:solidFill>
                  <a:schemeClr val="tx1"/>
                </a:solidFill>
              </a:rPr>
              <a:t>groep</a:t>
            </a:r>
          </a:p>
        </p:txBody>
      </p:sp>
    </p:spTree>
    <p:extLst>
      <p:ext uri="{BB962C8B-B14F-4D97-AF65-F5344CB8AC3E}">
        <p14:creationId xmlns:p14="http://schemas.microsoft.com/office/powerpoint/2010/main" val="1938948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6500A62-6CF1-4A3D-B9E6-6A0803A2AB54}"/>
              </a:ext>
            </a:extLst>
          </p:cNvPr>
          <p:cNvSpPr txBox="1">
            <a:spLocks/>
          </p:cNvSpPr>
          <p:nvPr/>
        </p:nvSpPr>
        <p:spPr>
          <a:xfrm>
            <a:off x="497440" y="758460"/>
            <a:ext cx="10515600" cy="926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nl-NL" sz="4000" b="1" dirty="0"/>
              <a:t>Ordening op basis van componenten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28382CC-EEF6-4154-9C30-9BFAE40AC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50" b="3495"/>
          <a:stretch/>
        </p:blipFill>
        <p:spPr>
          <a:xfrm>
            <a:off x="649514" y="1562987"/>
            <a:ext cx="10515600" cy="494440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E8ACD0CC-11AF-4F1D-879D-86BCA644B938}"/>
              </a:ext>
            </a:extLst>
          </p:cNvPr>
          <p:cNvSpPr/>
          <p:nvPr/>
        </p:nvSpPr>
        <p:spPr>
          <a:xfrm>
            <a:off x="9144000" y="1562988"/>
            <a:ext cx="1734207" cy="4129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Ca. 2700 vhe</a:t>
            </a:r>
          </a:p>
        </p:txBody>
      </p:sp>
    </p:spTree>
    <p:extLst>
      <p:ext uri="{BB962C8B-B14F-4D97-AF65-F5344CB8AC3E}">
        <p14:creationId xmlns:p14="http://schemas.microsoft.com/office/powerpoint/2010/main" val="3517837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BB121F1-485E-4D14-9456-723A55991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18" y="102215"/>
            <a:ext cx="11920682" cy="6649568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120D15B-4806-40B2-B33C-AB0076401DE0}"/>
              </a:ext>
            </a:extLst>
          </p:cNvPr>
          <p:cNvSpPr>
            <a:spLocks noGrp="1"/>
          </p:cNvSpPr>
          <p:nvPr/>
        </p:nvSpPr>
        <p:spPr>
          <a:xfrm>
            <a:off x="3562927" y="6234258"/>
            <a:ext cx="10515600" cy="103505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nl-NL" dirty="0"/>
              <a:t>Flauw</a:t>
            </a:r>
            <a:r>
              <a:rPr lang="nl-NL" baseline="0" dirty="0"/>
              <a:t> </a:t>
            </a:r>
            <a:r>
              <a:rPr lang="nl-NL" dirty="0"/>
              <a:t>Hellend</a:t>
            </a:r>
            <a:r>
              <a:rPr lang="nl-NL" baseline="0" dirty="0"/>
              <a:t> dak : 1822 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Puigevel</a:t>
            </a:r>
            <a:r>
              <a:rPr lang="nl-NL" dirty="0"/>
              <a:t>: 858</a:t>
            </a:r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635043B1-BFB8-4A66-BBE2-82F71620DAEB}"/>
              </a:ext>
            </a:extLst>
          </p:cNvPr>
          <p:cNvSpPr/>
          <p:nvPr/>
        </p:nvSpPr>
        <p:spPr>
          <a:xfrm>
            <a:off x="9873673" y="3796434"/>
            <a:ext cx="1976582" cy="73862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NL" dirty="0"/>
              <a:t>77 projecten</a:t>
            </a:r>
          </a:p>
          <a:p>
            <a:pPr algn="ctr"/>
            <a:r>
              <a:rPr lang="nl-NL" dirty="0"/>
              <a:t>2743 woningen</a:t>
            </a:r>
          </a:p>
          <a:p>
            <a:pPr algn="ctr"/>
            <a:endParaRPr lang="nl-NL" dirty="0"/>
          </a:p>
        </p:txBody>
      </p:sp>
      <p:sp>
        <p:nvSpPr>
          <p:cNvPr id="3" name="Pijl: gestreept rechts 2">
            <a:extLst>
              <a:ext uri="{FF2B5EF4-FFF2-40B4-BE49-F238E27FC236}">
                <a16:creationId xmlns:a16="http://schemas.microsoft.com/office/drawing/2014/main" id="{A8C5407A-C367-43CF-816B-A12C9E53567E}"/>
              </a:ext>
            </a:extLst>
          </p:cNvPr>
          <p:cNvSpPr/>
          <p:nvPr/>
        </p:nvSpPr>
        <p:spPr>
          <a:xfrm rot="5400000">
            <a:off x="10534073" y="4446876"/>
            <a:ext cx="655782" cy="1035050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F556D20B-CE98-42E5-ABCB-FDB05B8DE591}"/>
              </a:ext>
            </a:extLst>
          </p:cNvPr>
          <p:cNvSpPr/>
          <p:nvPr/>
        </p:nvSpPr>
        <p:spPr>
          <a:xfrm>
            <a:off x="9873673" y="5393746"/>
            <a:ext cx="1976582" cy="73862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NL" dirty="0"/>
              <a:t>6 oplossingen</a:t>
            </a:r>
          </a:p>
          <a:p>
            <a:pPr algn="ctr"/>
            <a:r>
              <a:rPr lang="nl-NL" dirty="0"/>
              <a:t>2743 woningen</a:t>
            </a:r>
          </a:p>
          <a:p>
            <a:pPr algn="ctr"/>
            <a:endParaRPr lang="nl-NL" dirty="0"/>
          </a:p>
        </p:txBody>
      </p:sp>
      <p:sp>
        <p:nvSpPr>
          <p:cNvPr id="4" name="Gelijkbenige driehoek 3">
            <a:extLst>
              <a:ext uri="{FF2B5EF4-FFF2-40B4-BE49-F238E27FC236}">
                <a16:creationId xmlns:a16="http://schemas.microsoft.com/office/drawing/2014/main" id="{14794636-6467-4093-9209-8303C2C15B89}"/>
              </a:ext>
            </a:extLst>
          </p:cNvPr>
          <p:cNvSpPr/>
          <p:nvPr/>
        </p:nvSpPr>
        <p:spPr>
          <a:xfrm>
            <a:off x="2637064" y="710292"/>
            <a:ext cx="391886" cy="269421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262B4B3A-BE03-42B6-843B-7C40CAA4866E}"/>
              </a:ext>
            </a:extLst>
          </p:cNvPr>
          <p:cNvSpPr/>
          <p:nvPr/>
        </p:nvSpPr>
        <p:spPr>
          <a:xfrm>
            <a:off x="4985656" y="4165745"/>
            <a:ext cx="391886" cy="269421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D72E3F41-EEAC-4478-96DC-412C6BF9F177}"/>
              </a:ext>
            </a:extLst>
          </p:cNvPr>
          <p:cNvSpPr/>
          <p:nvPr/>
        </p:nvSpPr>
        <p:spPr>
          <a:xfrm>
            <a:off x="10749643" y="1989363"/>
            <a:ext cx="391886" cy="269421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5FA8F99-6186-4C85-947F-B0BF8F0422D0}"/>
              </a:ext>
            </a:extLst>
          </p:cNvPr>
          <p:cNvSpPr/>
          <p:nvPr/>
        </p:nvSpPr>
        <p:spPr>
          <a:xfrm>
            <a:off x="1338943" y="1616529"/>
            <a:ext cx="351064" cy="4408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14D0C5B-F4A0-47D0-BB26-1E48CAEC4952}"/>
              </a:ext>
            </a:extLst>
          </p:cNvPr>
          <p:cNvSpPr/>
          <p:nvPr/>
        </p:nvSpPr>
        <p:spPr>
          <a:xfrm>
            <a:off x="1412421" y="1616530"/>
            <a:ext cx="220436" cy="1714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46134CD-8F06-40D8-B197-55BFF06273C2}"/>
              </a:ext>
            </a:extLst>
          </p:cNvPr>
          <p:cNvSpPr/>
          <p:nvPr/>
        </p:nvSpPr>
        <p:spPr>
          <a:xfrm>
            <a:off x="1412421" y="1885950"/>
            <a:ext cx="220436" cy="1714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785171B-7167-4C73-BCF4-3940A7195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438" y="5165126"/>
            <a:ext cx="359695" cy="457240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BDAD38B6-0D3F-4691-95E7-97C72EDE0CD7}"/>
              </a:ext>
            </a:extLst>
          </p:cNvPr>
          <p:cNvSpPr/>
          <p:nvPr/>
        </p:nvSpPr>
        <p:spPr>
          <a:xfrm>
            <a:off x="9157607" y="2466109"/>
            <a:ext cx="351064" cy="4408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90156B83-A413-473A-B2B7-CD66E2C41FF6}"/>
              </a:ext>
            </a:extLst>
          </p:cNvPr>
          <p:cNvSpPr/>
          <p:nvPr/>
        </p:nvSpPr>
        <p:spPr>
          <a:xfrm>
            <a:off x="9231085" y="2466110"/>
            <a:ext cx="220436" cy="1714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C5EC4E5B-B38B-4AC1-AF02-4C6793DE41F0}"/>
              </a:ext>
            </a:extLst>
          </p:cNvPr>
          <p:cNvSpPr/>
          <p:nvPr/>
        </p:nvSpPr>
        <p:spPr>
          <a:xfrm>
            <a:off x="9231085" y="2735530"/>
            <a:ext cx="220436" cy="1714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7797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B7F8A4-F09D-4538-99D4-2F9BE66C62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4992" y="485618"/>
            <a:ext cx="8471543" cy="654946"/>
          </a:xfrm>
        </p:spPr>
        <p:txBody>
          <a:bodyPr/>
          <a:lstStyle/>
          <a:p>
            <a:r>
              <a:rPr lang="nl-NL" dirty="0"/>
              <a:t>Strategie Duurzaamheid Vivare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15F12F9-DC2E-44D1-8C52-E7C2E37168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72337" y="882414"/>
            <a:ext cx="6335888" cy="347012"/>
          </a:xfrm>
        </p:spPr>
        <p:txBody>
          <a:bodyPr/>
          <a:lstStyle/>
          <a:p>
            <a:r>
              <a:rPr lang="nl-NL" sz="1539" dirty="0"/>
              <a:t>Samenwerking voor Duurzaamheid als rode draad door ons werk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E2E5169-A9B0-43D9-A9C1-F286BCE7D2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14767" y="2390658"/>
            <a:ext cx="8461768" cy="3519136"/>
          </a:xfrm>
        </p:spPr>
        <p:txBody>
          <a:bodyPr/>
          <a:lstStyle/>
          <a:p>
            <a:endParaRPr lang="nl-NL" sz="1155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sz="1155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A2FC0EB-ACDC-410B-9140-0DB109782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887" y="3809938"/>
            <a:ext cx="3043383" cy="185731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1CD9FC5-9348-486E-AFAC-2193D088B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479" y="1494566"/>
            <a:ext cx="2243592" cy="176321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D961BAC-612B-4F66-A284-DE79F4335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830" y="3799391"/>
            <a:ext cx="2033444" cy="127090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A37594B-EAC7-4AC9-BE14-FD03C46B3E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93" r="7148"/>
          <a:stretch/>
        </p:blipFill>
        <p:spPr>
          <a:xfrm>
            <a:off x="7295771" y="3782134"/>
            <a:ext cx="3321379" cy="183553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5AA2B83-54E4-4CAF-8623-C70252AFF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8530" y="1528138"/>
            <a:ext cx="2875064" cy="172503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8647774-18B3-4491-B2EF-FEC632080F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1826" y="1494565"/>
            <a:ext cx="2628146" cy="175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76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1494850-D692-47E3-9B2F-621B9DAC68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"/>
          <a:stretch/>
        </p:blipFill>
        <p:spPr>
          <a:xfrm>
            <a:off x="147941" y="369871"/>
            <a:ext cx="11896118" cy="632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02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120D15B-4806-40B2-B33C-AB0076401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8665" y="2196370"/>
            <a:ext cx="8597978" cy="437816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nl-NL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 omvang van de opgave is beperkt tot een component;</a:t>
            </a:r>
          </a:p>
          <a:p>
            <a:pPr marL="0" indent="0" algn="just">
              <a:buNone/>
            </a:pPr>
            <a:endParaRPr lang="nl-NL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Er is schaalvoordeel voor een verzonnen oplossing</a:t>
            </a:r>
          </a:p>
          <a:p>
            <a:pPr marL="0" indent="0" algn="just">
              <a:buNone/>
            </a:pPr>
            <a:endParaRPr lang="nl-NL" b="1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Uitvoerbaar als N =1</a:t>
            </a:r>
          </a:p>
          <a:p>
            <a:pPr marL="0" indent="0" algn="just">
              <a:buNone/>
            </a:pPr>
            <a:endParaRPr lang="nl-NL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Bereikbaar voor huur –en particuliere sector.</a:t>
            </a:r>
          </a:p>
          <a:p>
            <a:pPr marL="0" indent="0" algn="just">
              <a:buNone/>
            </a:pPr>
            <a:endParaRPr lang="nl-NL" b="1" dirty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b="1" dirty="0">
                <a:latin typeface="+mj-lt"/>
                <a:cs typeface="Times New Roman" panose="02020603050405020304" pitchFamily="18" charset="0"/>
              </a:rPr>
              <a:t>Voorwaarden voor industrialisatie en robotisering.</a:t>
            </a:r>
            <a:endParaRPr lang="nl-NL" b="1" dirty="0"/>
          </a:p>
          <a:p>
            <a:pPr lvl="1"/>
            <a:endParaRPr lang="nl-NL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05089F2F-45F1-47F4-96B1-44BB03699EB8}"/>
              </a:ext>
            </a:extLst>
          </p:cNvPr>
          <p:cNvSpPr txBox="1">
            <a:spLocks/>
          </p:cNvSpPr>
          <p:nvPr/>
        </p:nvSpPr>
        <p:spPr>
          <a:xfrm>
            <a:off x="497440" y="758460"/>
            <a:ext cx="10515600" cy="926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nl-NL" sz="4000" b="1" dirty="0"/>
              <a:t>Voordelen van componentenaanpak</a:t>
            </a:r>
          </a:p>
        </p:txBody>
      </p:sp>
      <p:pic>
        <p:nvPicPr>
          <p:cNvPr id="4" name="Picture 2" descr="Groen Vinkje Geïsoleerd Op Een Witte Achtergrond. Royalty-Vrije Foto,  Plaatjes, Beelden En Stock Fotografie. Image 40189501.">
            <a:extLst>
              <a:ext uri="{FF2B5EF4-FFF2-40B4-BE49-F238E27FC236}">
                <a16:creationId xmlns:a16="http://schemas.microsoft.com/office/drawing/2014/main" id="{AD469DD0-F506-424C-A98A-4F40C08BB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08" y="1866550"/>
            <a:ext cx="802787" cy="8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roen Vinkje Geïsoleerd Op Een Witte Achtergrond. Royalty-Vrije Foto,  Plaatjes, Beelden En Stock Fotografie. Image 40189501.">
            <a:extLst>
              <a:ext uri="{FF2B5EF4-FFF2-40B4-BE49-F238E27FC236}">
                <a16:creationId xmlns:a16="http://schemas.microsoft.com/office/drawing/2014/main" id="{4574AD5E-8D8D-4FED-963A-7D0E0C8CB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64" y="2761518"/>
            <a:ext cx="802787" cy="8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roen Vinkje Geïsoleerd Op Een Witte Achtergrond. Royalty-Vrije Foto,  Plaatjes, Beelden En Stock Fotografie. Image 40189501.">
            <a:extLst>
              <a:ext uri="{FF2B5EF4-FFF2-40B4-BE49-F238E27FC236}">
                <a16:creationId xmlns:a16="http://schemas.microsoft.com/office/drawing/2014/main" id="{EFE66797-DCFB-4E94-B6F5-F7B760A8A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22" y="3688024"/>
            <a:ext cx="802787" cy="8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oen Vinkje Geïsoleerd Op Een Witte Achtergrond. Royalty-Vrije Foto,  Plaatjes, Beelden En Stock Fotografie. Image 40189501.">
            <a:extLst>
              <a:ext uri="{FF2B5EF4-FFF2-40B4-BE49-F238E27FC236}">
                <a16:creationId xmlns:a16="http://schemas.microsoft.com/office/drawing/2014/main" id="{11C5E433-50C7-438D-9E55-087B31B59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37" y="4595911"/>
            <a:ext cx="802787" cy="8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oen Vinkje Geïsoleerd Op Een Witte Achtergrond. Royalty-Vrije Foto,  Plaatjes, Beelden En Stock Fotografie. Image 40189501.">
            <a:extLst>
              <a:ext uri="{FF2B5EF4-FFF2-40B4-BE49-F238E27FC236}">
                <a16:creationId xmlns:a16="http://schemas.microsoft.com/office/drawing/2014/main" id="{CAEA795C-465E-466A-90CB-5F368556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21" y="5503798"/>
            <a:ext cx="802787" cy="8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787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C7706-5747-0C48-91C9-B639B235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662" y="4746604"/>
            <a:ext cx="8584676" cy="1044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600" b="1" dirty="0" err="1"/>
              <a:t>Vragen</a:t>
            </a:r>
            <a:r>
              <a:rPr lang="en-US" sz="6600" b="1" dirty="0"/>
              <a:t>?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BD2B2B2-1395-4E7B-87A0-BD34551C0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5336" y="997486"/>
            <a:ext cx="2971800" cy="2971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7873769-78DF-394C-8CF9-82FD8092C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2603" y="1950439"/>
            <a:ext cx="1837266" cy="1065894"/>
          </a:xfrm>
          <a:prstGeom prst="rect">
            <a:avLst/>
          </a:prstGeom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F329563-0961-4426-90D2-2DF4888E5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0101" y="997486"/>
            <a:ext cx="2971800" cy="2971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Afbeelding 45">
            <a:extLst>
              <a:ext uri="{FF2B5EF4-FFF2-40B4-BE49-F238E27FC236}">
                <a16:creationId xmlns:a16="http://schemas.microsoft.com/office/drawing/2014/main" id="{F7E835BF-7F52-0E42-9F3A-BE6E6533E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028" y="2060817"/>
            <a:ext cx="1837944" cy="844460"/>
          </a:xfrm>
          <a:prstGeom prst="rect">
            <a:avLst/>
          </a:prstGeom>
        </p:spPr>
      </p:pic>
      <p:sp>
        <p:nvSpPr>
          <p:cNvPr id="80" name="Oval 79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86C062C2-3673-4248-BE21-B51B16E63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4865" y="997486"/>
            <a:ext cx="2971800" cy="2971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5">
            <a:extLst>
              <a:ext uri="{FF2B5EF4-FFF2-40B4-BE49-F238E27FC236}">
                <a16:creationId xmlns:a16="http://schemas.microsoft.com/office/drawing/2014/main" id="{682E3D8D-1D88-494A-A1AE-230F18985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91793" y="2296955"/>
            <a:ext cx="1837944" cy="37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108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B7F8A4-F09D-4538-99D4-2F9BE66C62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50130" y="948207"/>
            <a:ext cx="8626406" cy="654946"/>
          </a:xfrm>
        </p:spPr>
        <p:txBody>
          <a:bodyPr>
            <a:noAutofit/>
          </a:bodyPr>
          <a:lstStyle/>
          <a:p>
            <a:r>
              <a:rPr lang="nl-NL" sz="2400" dirty="0"/>
              <a:t>Vivare strategie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15F12F9-DC2E-44D1-8C52-E7C2E37168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50129" y="1769173"/>
            <a:ext cx="6335888" cy="347012"/>
          </a:xfrm>
        </p:spPr>
        <p:txBody>
          <a:bodyPr/>
          <a:lstStyle/>
          <a:p>
            <a:r>
              <a:rPr lang="nl-NL" sz="1283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VERBINDEN EN SAMENWERKEN</a:t>
            </a:r>
            <a:endParaRPr lang="nl-NL" sz="1283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E2E5169-A9B0-43D9-A9C1-F286BCE7D2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17928" y="1773801"/>
            <a:ext cx="4078484" cy="3519136"/>
          </a:xfrm>
        </p:spPr>
        <p:txBody>
          <a:bodyPr numCol="1">
            <a:normAutofit fontScale="25000" lnSpcReduction="20000"/>
          </a:bodyPr>
          <a:lstStyle/>
          <a:p>
            <a:r>
              <a:rPr lang="nl-NL" sz="6400" dirty="0"/>
              <a:t>4 strategische doelstellingen</a:t>
            </a:r>
          </a:p>
          <a:p>
            <a:endParaRPr lang="nl-NL" sz="6400" dirty="0"/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6400" dirty="0"/>
              <a:t>Leefbaarheid</a:t>
            </a: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6400" dirty="0"/>
              <a:t>Kwaliteit</a:t>
            </a: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6400" dirty="0"/>
              <a:t>Betaalbaarheid/ beschikbaarheid</a:t>
            </a: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6400" dirty="0"/>
              <a:t>Duurzaamheid</a:t>
            </a:r>
          </a:p>
          <a:p>
            <a:endParaRPr lang="nl-NL" sz="6400" dirty="0"/>
          </a:p>
          <a:p>
            <a:r>
              <a:rPr lang="nl-NL" sz="6400" dirty="0"/>
              <a:t>3 pijlers voor duurzaamheid:</a:t>
            </a:r>
          </a:p>
          <a:p>
            <a:endParaRPr lang="nl-NL" sz="6400" dirty="0"/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6400" dirty="0"/>
              <a:t>Energietransitie </a:t>
            </a: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6400" dirty="0"/>
              <a:t>Klimaatadaptatie</a:t>
            </a: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6400" dirty="0"/>
              <a:t>Circulair</a:t>
            </a:r>
          </a:p>
          <a:p>
            <a:endParaRPr lang="nl-NL" sz="6400" dirty="0"/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6400" dirty="0"/>
              <a:t>Eigen organisatie</a:t>
            </a:r>
          </a:p>
          <a:p>
            <a:endParaRPr lang="nl-NL" sz="1539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1155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sz="1155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3B276ED-DB6D-422E-AFD4-0412F3B6B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170" y="4699849"/>
            <a:ext cx="1169230" cy="105973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D14342B-82CF-43ED-AC7B-DD45FE171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840" y="4809342"/>
            <a:ext cx="1247440" cy="84075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D6F18D0-14BE-4A20-90DD-E9AE79075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444" y="366240"/>
            <a:ext cx="3671929" cy="108711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CCEA630-DFD4-1744-B00F-D9FD30307E2C}"/>
              </a:ext>
            </a:extLst>
          </p:cNvPr>
          <p:cNvSpPr txBox="1"/>
          <p:nvPr/>
        </p:nvSpPr>
        <p:spPr>
          <a:xfrm>
            <a:off x="11078308" y="40327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DD9ADD-3F2C-E941-BAF0-D98D7D29D026}"/>
              </a:ext>
            </a:extLst>
          </p:cNvPr>
          <p:cNvSpPr txBox="1"/>
          <p:nvPr/>
        </p:nvSpPr>
        <p:spPr>
          <a:xfrm>
            <a:off x="1650129" y="2413337"/>
            <a:ext cx="364870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huurder staat bij ons centraal. </a:t>
            </a:r>
          </a:p>
          <a:p>
            <a:endParaRPr lang="nl-NL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Wij bieden 55.000 mensen een passend en betaalbaar (t)huis, nu en in de toekomst. Een goede en duurzame woning, een prettige en leefbare omgeving.</a:t>
            </a:r>
          </a:p>
          <a:p>
            <a:endParaRPr lang="nl-NL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Financieel gezond</a:t>
            </a:r>
          </a:p>
        </p:txBody>
      </p:sp>
    </p:spTree>
    <p:extLst>
      <p:ext uri="{BB962C8B-B14F-4D97-AF65-F5344CB8AC3E}">
        <p14:creationId xmlns:p14="http://schemas.microsoft.com/office/powerpoint/2010/main" val="2550030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3517A22-B6AC-4A51-B1A4-97B7FD6439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4991" y="996347"/>
            <a:ext cx="4066891" cy="654946"/>
          </a:xfrm>
        </p:spPr>
        <p:txBody>
          <a:bodyPr/>
          <a:lstStyle/>
          <a:p>
            <a:r>
              <a:rPr lang="nl-NL" dirty="0"/>
              <a:t>Duurzaamheid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DD86E7C-B7A5-4E34-B8C1-62B3231E08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0095" y="1033948"/>
            <a:ext cx="3980355" cy="505187"/>
          </a:xfrm>
        </p:spPr>
        <p:txBody>
          <a:bodyPr/>
          <a:lstStyle/>
          <a:p>
            <a:r>
              <a:rPr lang="nl-NL" b="1" dirty="0"/>
              <a:t>Energietransitie,</a:t>
            </a:r>
            <a:r>
              <a:rPr lang="nl-NL" dirty="0"/>
              <a:t> Klimaatadaptatie, Circulair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A60D5E7-3A89-47E4-AF18-6BC11025BB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4952" y="2392961"/>
            <a:ext cx="9780607" cy="3776345"/>
          </a:xfrm>
        </p:spPr>
        <p:txBody>
          <a:bodyPr>
            <a:normAutofit/>
          </a:bodyPr>
          <a:lstStyle/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Afspraken nationale klimaatakkoord</a:t>
            </a: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2050 CO2 Neutraal</a:t>
            </a:r>
          </a:p>
          <a:p>
            <a:endParaRPr lang="nl-NL" sz="1600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Regierol voor de energietransitie gebouwde omgeving ligt bij de gemeenten</a:t>
            </a:r>
          </a:p>
          <a:p>
            <a:pPr marL="219936" indent="-219936">
              <a:buFont typeface="Arial" panose="020B0604020202020204" pitchFamily="34" charset="0"/>
              <a:buChar char="•"/>
            </a:pPr>
            <a:endParaRPr lang="nl-NL" sz="1600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Corporaties/Vivare belangrijke partner</a:t>
            </a:r>
          </a:p>
          <a:p>
            <a:pPr marL="219936" indent="-219936">
              <a:buFont typeface="Arial" panose="020B0604020202020204" pitchFamily="34" charset="0"/>
              <a:buChar char="•"/>
            </a:pPr>
            <a:endParaRPr lang="nl-NL" sz="1600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Planningen Warmtetransitie visies van gemeenten afstemmen op planningen van Vivare (prestatieafspraken)</a:t>
            </a:r>
          </a:p>
          <a:p>
            <a:endParaRPr lang="nl-NL" dirty="0">
              <a:solidFill>
                <a:srgbClr val="C5145A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52E8D8-66A0-4424-9592-01976F0ED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524" y="517907"/>
            <a:ext cx="1157010" cy="1157010"/>
          </a:xfrm>
          <a:prstGeom prst="rect">
            <a:avLst/>
          </a:prstGeom>
        </p:spPr>
      </p:pic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8CF29EA4-B366-45D3-B6AF-C1C0B6A5E630}"/>
              </a:ext>
            </a:extLst>
          </p:cNvPr>
          <p:cNvSpPr txBox="1">
            <a:spLocks/>
          </p:cNvSpPr>
          <p:nvPr/>
        </p:nvSpPr>
        <p:spPr>
          <a:xfrm>
            <a:off x="844952" y="1652447"/>
            <a:ext cx="8853077" cy="530800"/>
          </a:xfrm>
          <a:prstGeom prst="rect">
            <a:avLst/>
          </a:prstGeom>
        </p:spPr>
        <p:txBody>
          <a:bodyPr/>
          <a:lstStyle>
            <a:lvl1pPr marL="0" indent="0" algn="l" defTabSz="1069162" rtl="0" eaLnBrk="1" latinLnBrk="0" hangingPunct="1">
              <a:lnSpc>
                <a:spcPct val="120000"/>
              </a:lnSpc>
              <a:spcBef>
                <a:spcPts val="1559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300" b="0" i="0" kern="1200" cap="none" baseline="0">
                <a:solidFill>
                  <a:srgbClr val="C5145A"/>
                </a:solidFill>
                <a:effectLst/>
                <a:latin typeface="Arial MT Std Light" charset="0"/>
                <a:ea typeface="Arial MT Std Light" charset="0"/>
                <a:cs typeface="Arial MT Std Light" charset="0"/>
              </a:defRPr>
            </a:lvl1pPr>
            <a:lvl2pPr marL="1069162" indent="-356387" algn="l" defTabSz="1069162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94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781937" indent="-356387" algn="l" defTabSz="1069162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9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494712" indent="-356387" algn="l" defTabSz="1069162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83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3207487" indent="-356387" algn="l" defTabSz="1069162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75" dirty="0"/>
              <a:t>Zwaartepunt ligt bij Energie- Warmtetransitie en (de voorbereidingen op) aardgasvrije wijken</a:t>
            </a:r>
          </a:p>
          <a:p>
            <a:endParaRPr lang="nl-NL" sz="1475" dirty="0"/>
          </a:p>
          <a:p>
            <a:endParaRPr lang="nl-NL" sz="1475" dirty="0"/>
          </a:p>
          <a:p>
            <a:endParaRPr lang="nl-NL" sz="1475" dirty="0"/>
          </a:p>
          <a:p>
            <a:endParaRPr lang="nl-NL" sz="1475" dirty="0"/>
          </a:p>
          <a:p>
            <a:endParaRPr lang="nl-NL" sz="1475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F8CD83-2171-4028-BFCF-35C65F923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383" y="2183247"/>
            <a:ext cx="1680134" cy="11180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84E6006-CD1D-4D76-A52E-1F2478665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151" y="4044981"/>
            <a:ext cx="1680134" cy="111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78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3517A22-B6AC-4A51-B1A4-97B7FD6439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89769" y="981835"/>
            <a:ext cx="5084804" cy="654946"/>
          </a:xfrm>
        </p:spPr>
        <p:txBody>
          <a:bodyPr/>
          <a:lstStyle/>
          <a:p>
            <a:r>
              <a:rPr lang="nl-NL" dirty="0"/>
              <a:t>Duurzaamheid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DD86E7C-B7A5-4E34-B8C1-62B3231E08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0095" y="1033948"/>
            <a:ext cx="3980355" cy="505187"/>
          </a:xfrm>
        </p:spPr>
        <p:txBody>
          <a:bodyPr/>
          <a:lstStyle/>
          <a:p>
            <a:r>
              <a:rPr lang="nl-NL" dirty="0"/>
              <a:t>Energietransitie, </a:t>
            </a:r>
            <a:r>
              <a:rPr lang="nl-NL" b="1" dirty="0"/>
              <a:t>Klimaatadaptatie,</a:t>
            </a:r>
            <a:r>
              <a:rPr lang="nl-NL" dirty="0"/>
              <a:t> Circulair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A60D5E7-3A89-47E4-AF18-6BC11025BB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080" y="2048719"/>
            <a:ext cx="10590834" cy="3376799"/>
          </a:xfrm>
        </p:spPr>
        <p:txBody>
          <a:bodyPr>
            <a:normAutofit/>
          </a:bodyPr>
          <a:lstStyle/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2050 klimaatbestendig</a:t>
            </a: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Voorkomen van rampen</a:t>
            </a: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Nationaal:</a:t>
            </a:r>
          </a:p>
          <a:p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* Waterveiligheid(overstroming)</a:t>
            </a:r>
          </a:p>
          <a:p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* Zoetwatervoorziening</a:t>
            </a: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Belang voor Vivare en onze huurders: </a:t>
            </a:r>
          </a:p>
          <a:p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-Wateroverlast</a:t>
            </a:r>
          </a:p>
          <a:p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-Hittestress</a:t>
            </a:r>
          </a:p>
          <a:p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-Droogte</a:t>
            </a:r>
          </a:p>
          <a:p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nl-NL" sz="1600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Regierol voor de klimaatbestendige  gebouwde omgeving ligt bij de gemeenten en waterschappen</a:t>
            </a:r>
          </a:p>
          <a:p>
            <a:pPr marL="219936" indent="-219936">
              <a:buFont typeface="Arial" panose="020B0604020202020204" pitchFamily="34" charset="0"/>
              <a:buChar char="•"/>
            </a:pPr>
            <a:endParaRPr lang="nl-NL" sz="1600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Koppeling kwaliteit van onze woningen</a:t>
            </a:r>
          </a:p>
          <a:p>
            <a:pPr marL="219936" indent="-219936">
              <a:buFont typeface="Arial" panose="020B0604020202020204" pitchFamily="34" charset="0"/>
              <a:buChar char="•"/>
            </a:pPr>
            <a:endParaRPr lang="nl-NL" sz="1600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Planningen renovatie en onderhoud afstemmen op klimaatadaptatiestrategie van gemeente en waterschap</a:t>
            </a:r>
          </a:p>
          <a:p>
            <a:endParaRPr lang="nl-NL" dirty="0">
              <a:solidFill>
                <a:srgbClr val="C5145A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52E8D8-66A0-4424-9592-01976F0ED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524" y="517907"/>
            <a:ext cx="1157010" cy="1157010"/>
          </a:xfrm>
          <a:prstGeom prst="rect">
            <a:avLst/>
          </a:prstGeom>
        </p:spPr>
      </p:pic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8CF29EA4-B366-45D3-B6AF-C1C0B6A5E630}"/>
              </a:ext>
            </a:extLst>
          </p:cNvPr>
          <p:cNvSpPr txBox="1">
            <a:spLocks/>
          </p:cNvSpPr>
          <p:nvPr/>
        </p:nvSpPr>
        <p:spPr>
          <a:xfrm>
            <a:off x="814086" y="1517919"/>
            <a:ext cx="6665218" cy="530800"/>
          </a:xfrm>
          <a:prstGeom prst="rect">
            <a:avLst/>
          </a:prstGeom>
        </p:spPr>
        <p:txBody>
          <a:bodyPr/>
          <a:lstStyle>
            <a:lvl1pPr marL="0" indent="0" algn="l" defTabSz="1069162" rtl="0" eaLnBrk="1" latinLnBrk="0" hangingPunct="1">
              <a:lnSpc>
                <a:spcPct val="120000"/>
              </a:lnSpc>
              <a:spcBef>
                <a:spcPts val="1559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300" b="0" i="0" kern="1200" cap="none" baseline="0">
                <a:solidFill>
                  <a:srgbClr val="C5145A"/>
                </a:solidFill>
                <a:effectLst/>
                <a:latin typeface="Arial MT Std Light" charset="0"/>
                <a:ea typeface="Arial MT Std Light" charset="0"/>
                <a:cs typeface="Arial MT Std Light" charset="0"/>
              </a:defRPr>
            </a:lvl1pPr>
            <a:lvl2pPr marL="1069162" indent="-356387" algn="l" defTabSz="1069162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94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781937" indent="-356387" algn="l" defTabSz="1069162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9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494712" indent="-356387" algn="l" defTabSz="1069162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83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3207487" indent="-356387" algn="l" defTabSz="1069162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Nationale Deltaprogramma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9163A37-E995-4B9D-AA6D-57F6723C6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431" y="5135174"/>
            <a:ext cx="1975195" cy="125031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E9E7134-0265-4AAE-BA58-532D56C6E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512" y="5387646"/>
            <a:ext cx="2517146" cy="7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12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3517A22-B6AC-4A51-B1A4-97B7FD6439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15466" y="997501"/>
            <a:ext cx="4066891" cy="654946"/>
          </a:xfrm>
        </p:spPr>
        <p:txBody>
          <a:bodyPr/>
          <a:lstStyle/>
          <a:p>
            <a:r>
              <a:rPr lang="nl-NL" dirty="0"/>
              <a:t>Duurzaamheid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DD86E7C-B7A5-4E34-B8C1-62B3231E08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0095" y="1033948"/>
            <a:ext cx="3980355" cy="505187"/>
          </a:xfrm>
        </p:spPr>
        <p:txBody>
          <a:bodyPr/>
          <a:lstStyle/>
          <a:p>
            <a:r>
              <a:rPr lang="nl-NL" dirty="0"/>
              <a:t>Energietransitie, Klimaatadaptatie</a:t>
            </a:r>
            <a:r>
              <a:rPr lang="nl-NL" b="1" dirty="0"/>
              <a:t>,</a:t>
            </a:r>
            <a:r>
              <a:rPr lang="nl-NL" dirty="0"/>
              <a:t> </a:t>
            </a:r>
            <a:r>
              <a:rPr lang="nl-NL" b="1" dirty="0"/>
              <a:t>Circulair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A60D5E7-3A89-47E4-AF18-6BC11025BB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0781" y="2354502"/>
            <a:ext cx="4831380" cy="3071016"/>
          </a:xfrm>
        </p:spPr>
        <p:txBody>
          <a:bodyPr numCol="1">
            <a:normAutofit/>
          </a:bodyPr>
          <a:lstStyle/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2050 Circulair</a:t>
            </a: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Geen afval, grondstoffen worden opnieuw gebruikt</a:t>
            </a:r>
          </a:p>
          <a:p>
            <a:endParaRPr lang="nl-NL" sz="1600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Binnen Vivare: Circulair aanbesteden</a:t>
            </a:r>
          </a:p>
          <a:p>
            <a:pPr marL="219936" indent="-219936">
              <a:buFontTx/>
              <a:buChar char="-"/>
            </a:pPr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Nieuwbouw, Renovatie en onderhoud</a:t>
            </a:r>
          </a:p>
          <a:p>
            <a:pPr marL="219936" indent="-219936">
              <a:buFontTx/>
              <a:buChar char="-"/>
            </a:pPr>
            <a:endParaRPr lang="nl-NL" sz="1600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9936" indent="-219936">
              <a:buFont typeface="Arial" panose="020B0604020202020204" pitchFamily="34" charset="0"/>
              <a:buChar char="•"/>
            </a:pPr>
            <a:r>
              <a:rPr lang="nl-NL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Planningen renovatie en onderhoud afstemmen</a:t>
            </a:r>
          </a:p>
          <a:p>
            <a:endParaRPr lang="nl-NL" sz="1400" dirty="0">
              <a:solidFill>
                <a:srgbClr val="C5145A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nl-NL" sz="1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52E8D8-66A0-4424-9592-01976F0ED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524" y="517907"/>
            <a:ext cx="1157010" cy="1157010"/>
          </a:xfrm>
          <a:prstGeom prst="rect">
            <a:avLst/>
          </a:prstGeom>
        </p:spPr>
      </p:pic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8CF29EA4-B366-45D3-B6AF-C1C0B6A5E630}"/>
              </a:ext>
            </a:extLst>
          </p:cNvPr>
          <p:cNvSpPr txBox="1">
            <a:spLocks/>
          </p:cNvSpPr>
          <p:nvPr/>
        </p:nvSpPr>
        <p:spPr>
          <a:xfrm>
            <a:off x="833377" y="1652447"/>
            <a:ext cx="8864652" cy="530800"/>
          </a:xfrm>
          <a:prstGeom prst="rect">
            <a:avLst/>
          </a:prstGeom>
        </p:spPr>
        <p:txBody>
          <a:bodyPr/>
          <a:lstStyle>
            <a:lvl1pPr marL="0" indent="0" algn="l" defTabSz="1069162" rtl="0" eaLnBrk="1" latinLnBrk="0" hangingPunct="1">
              <a:lnSpc>
                <a:spcPct val="120000"/>
              </a:lnSpc>
              <a:spcBef>
                <a:spcPts val="1559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300" b="0" i="0" kern="1200" cap="none" baseline="0">
                <a:solidFill>
                  <a:srgbClr val="C5145A"/>
                </a:solidFill>
                <a:effectLst/>
                <a:latin typeface="Arial MT Std Light" charset="0"/>
                <a:ea typeface="Arial MT Std Light" charset="0"/>
                <a:cs typeface="Arial MT Std Light" charset="0"/>
              </a:defRPr>
            </a:lvl1pPr>
            <a:lvl2pPr marL="1069162" indent="-356387" algn="l" defTabSz="1069162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94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781937" indent="-356387" algn="l" defTabSz="1069162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9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494712" indent="-356387" algn="l" defTabSz="1069162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83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3207487" indent="-356387" algn="l" defTabSz="1069162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120000"/>
              </a:lnSpc>
              <a:spcBef>
                <a:spcPts val="78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7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dirty="0"/>
              <a:t>Nationale Programma Circulaire Economie</a:t>
            </a:r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BE95368-FFF8-444F-A6FF-5B1922252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60" y="2673676"/>
            <a:ext cx="4704374" cy="16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20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CFD0918-6F71-42B8-B55E-45CA29F64E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4DF841-3B3A-4B64-AEEB-C9C24C71D8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451" y="948207"/>
            <a:ext cx="5080223" cy="654946"/>
          </a:xfrm>
        </p:spPr>
        <p:txBody>
          <a:bodyPr>
            <a:normAutofit fontScale="47500" lnSpcReduction="20000"/>
          </a:bodyPr>
          <a:lstStyle/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nl-NL" sz="4300" dirty="0"/>
              <a:t>Energietransitie gebouwde omgeving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66C374F-165A-4DA7-B503-4794F917CC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1451" y="1715324"/>
            <a:ext cx="4804150" cy="279004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nl-NL" sz="16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nl-NL" sz="7200" dirty="0"/>
              <a:t>Warmtetransitie</a:t>
            </a:r>
          </a:p>
          <a:p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0FA9650-30A3-4FF6-956A-52D123B4DDB0}"/>
              </a:ext>
            </a:extLst>
          </p:cNvPr>
          <p:cNvSpPr txBox="1"/>
          <p:nvPr/>
        </p:nvSpPr>
        <p:spPr>
          <a:xfrm>
            <a:off x="701451" y="2247840"/>
            <a:ext cx="6096000" cy="37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1" i="0" u="none" strike="noStrike" kern="3000" cap="none" spc="0" normalizeH="0" baseline="0" noProof="0" dirty="0">
                <a:ln>
                  <a:noFill/>
                </a:ln>
                <a:solidFill>
                  <a:srgbClr val="2C3788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NTA 8800 nieuwe labels (geen EI meer)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5962FD5-59D3-435E-ABCB-694253F1F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51" y="3190027"/>
            <a:ext cx="6291617" cy="245080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420C214-62F3-4003-9E62-D1064A0F3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789" y="3190027"/>
            <a:ext cx="1188823" cy="250567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9A7BDDB-EC6B-40B9-B5A0-3E584FFC1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432" y="766595"/>
            <a:ext cx="4078577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61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399DB0-DFE4-4080-B56B-99878EE08D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Energietransitie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793F4AB-3C32-4897-B1E5-F9D43F7B76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3740" y="1603153"/>
            <a:ext cx="5004153" cy="513032"/>
          </a:xfrm>
        </p:spPr>
        <p:txBody>
          <a:bodyPr>
            <a:normAutofit/>
          </a:bodyPr>
          <a:lstStyle/>
          <a:p>
            <a:r>
              <a:rPr lang="nl-NL" sz="2000" dirty="0"/>
              <a:t>Vormen van Energie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8568DC6-247D-4CE9-A344-84A52B231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602" y="2408182"/>
            <a:ext cx="2495550" cy="24955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7ED293F-F76E-4DA5-AD55-9B0CE1129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833" y="2825181"/>
            <a:ext cx="2867025" cy="15906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3400E60-EBE0-4CF2-95A4-69EBDE07E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568" y="3885795"/>
            <a:ext cx="2689831" cy="139664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36E8E63-C197-42D6-9B0C-6860A01E2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6568" y="2218308"/>
            <a:ext cx="2604855" cy="1548591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B3971D7-0C5F-48F3-8986-F9DB2B48C9F8}"/>
              </a:ext>
            </a:extLst>
          </p:cNvPr>
          <p:cNvSpPr txBox="1"/>
          <p:nvPr/>
        </p:nvSpPr>
        <p:spPr>
          <a:xfrm>
            <a:off x="5094408" y="5289238"/>
            <a:ext cx="147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Warmte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21EC90C-1C9C-4AD4-95AA-14FA9F948BA0}"/>
              </a:ext>
            </a:extLst>
          </p:cNvPr>
          <p:cNvSpPr txBox="1"/>
          <p:nvPr/>
        </p:nvSpPr>
        <p:spPr>
          <a:xfrm>
            <a:off x="1453481" y="5282438"/>
            <a:ext cx="183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Elektriciteit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E7E41BF-D56A-423D-8F07-0E7C450595A1}"/>
              </a:ext>
            </a:extLst>
          </p:cNvPr>
          <p:cNvSpPr txBox="1"/>
          <p:nvPr/>
        </p:nvSpPr>
        <p:spPr>
          <a:xfrm>
            <a:off x="8904269" y="5401334"/>
            <a:ext cx="147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Gas </a:t>
            </a:r>
          </a:p>
        </p:txBody>
      </p:sp>
    </p:spTree>
    <p:extLst>
      <p:ext uri="{BB962C8B-B14F-4D97-AF65-F5344CB8AC3E}">
        <p14:creationId xmlns:p14="http://schemas.microsoft.com/office/powerpoint/2010/main" val="219901972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1114</Words>
  <Application>Microsoft Macintosh PowerPoint</Application>
  <PresentationFormat>Breedbeeld</PresentationFormat>
  <Paragraphs>282</Paragraphs>
  <Slides>32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40" baseType="lpstr">
      <vt:lpstr>Arial</vt:lpstr>
      <vt:lpstr>Arial MT Std Light</vt:lpstr>
      <vt:lpstr>Calibri</vt:lpstr>
      <vt:lpstr>Calibri Light</vt:lpstr>
      <vt:lpstr>Courier New</vt:lpstr>
      <vt:lpstr>Overpass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</vt:lpstr>
      <vt:lpstr>  </vt:lpstr>
      <vt:lpstr>  </vt:lpstr>
      <vt:lpstr>PowerPoint-presentatie</vt:lpstr>
      <vt:lpstr>PowerPoint-presentatie</vt:lpstr>
      <vt:lpstr>  </vt:lpstr>
      <vt:lpstr>  </vt:lpstr>
      <vt:lpstr>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Impressie woningvoorraad; teruggebracht naar 9 referentiegroepen -  periode 1946 – 1991 (80%)</vt:lpstr>
      <vt:lpstr>PowerPoint-presentatie</vt:lpstr>
      <vt:lpstr>PowerPoint-presentatie</vt:lpstr>
      <vt:lpstr>PowerPoint-presentatie</vt:lpstr>
      <vt:lpstr>PowerPoint-presentatie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Sicco Smit, Jaya</dc:creator>
  <cp:lastModifiedBy>Baja Hoedt</cp:lastModifiedBy>
  <cp:revision>14</cp:revision>
  <dcterms:created xsi:type="dcterms:W3CDTF">2021-10-18T06:02:15Z</dcterms:created>
  <dcterms:modified xsi:type="dcterms:W3CDTF">2021-11-17T21:06:28Z</dcterms:modified>
</cp:coreProperties>
</file>